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y="6858000" cx="9144000"/>
  <p:notesSz cx="6858000" cy="9144000"/>
  <p:embeddedFontLst>
    <p:embeddedFont>
      <p:font typeface="PT Sans"/>
      <p:regular r:id="rId54"/>
      <p:bold r:id="rId55"/>
      <p:italic r:id="rId56"/>
      <p:boldItalic r:id="rId57"/>
    </p:embeddedFont>
    <p:embeddedFont>
      <p:font typeface="Cambria Math"/>
      <p:regular r:id="rId58"/>
    </p:embeddedFont>
    <p:embeddedFont>
      <p:font typeface="Century Gothic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63" roundtripDataSignature="AMtx7mgW5WgxVlvIpL2PTDL0kvMfYrqO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4E64A6-4549-48B9-98AB-0EEADF808C71}">
  <a:tblStyle styleId="{BA4E64A6-4549-48B9-98AB-0EEADF808C7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18DEC77-740C-45EF-9520-535AB4938BD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CenturyGothic-boldItalic.fntdata"/><Relationship Id="rId61" Type="http://schemas.openxmlformats.org/officeDocument/2006/relationships/font" Target="fonts/CenturyGothic-italic.fntdata"/><Relationship Id="rId20" Type="http://schemas.openxmlformats.org/officeDocument/2006/relationships/slide" Target="slides/slide14.xml"/><Relationship Id="rId63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CenturyGothic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PTSans-bold.fntdata"/><Relationship Id="rId10" Type="http://schemas.openxmlformats.org/officeDocument/2006/relationships/slide" Target="slides/slide4.xml"/><Relationship Id="rId54" Type="http://schemas.openxmlformats.org/officeDocument/2006/relationships/font" Target="fonts/PTSans-regular.fntdata"/><Relationship Id="rId13" Type="http://schemas.openxmlformats.org/officeDocument/2006/relationships/slide" Target="slides/slide7.xml"/><Relationship Id="rId57" Type="http://schemas.openxmlformats.org/officeDocument/2006/relationships/font" Target="fonts/PTSans-boldItalic.fntdata"/><Relationship Id="rId12" Type="http://schemas.openxmlformats.org/officeDocument/2006/relationships/slide" Target="slides/slide6.xml"/><Relationship Id="rId56" Type="http://schemas.openxmlformats.org/officeDocument/2006/relationships/font" Target="fonts/PTSans-italic.fntdata"/><Relationship Id="rId15" Type="http://schemas.openxmlformats.org/officeDocument/2006/relationships/slide" Target="slides/slide9.xml"/><Relationship Id="rId59" Type="http://schemas.openxmlformats.org/officeDocument/2006/relationships/font" Target="fonts/CenturyGothic-regular.fntdata"/><Relationship Id="rId14" Type="http://schemas.openxmlformats.org/officeDocument/2006/relationships/slide" Target="slides/slide8.xml"/><Relationship Id="rId58" Type="http://schemas.openxmlformats.org/officeDocument/2006/relationships/font" Target="fonts/CambriaMath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D:\Anicka\Skola\Fyzika\TMF\2023-12.%20RiceKettlbells\12-RiceKettlebells\TMF-ryza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D:\Anicka\Skola\Fyzika\TMF\2023-12.%20RiceKettlbells\12-RiceKettlebells\TMF-ryza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D:\Anicka\Skola\Fyzika\TMF\2023-12.%20RiceKettlbells\12-RiceKettlebells\TMF-ryz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Various diameter of vessels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Vessel 1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'sirka nadoby'!$J$4:$J$11</c:f>
                <c:numCache>
                  <c:formatCode>General</c:formatCode>
                  <c:ptCount val="8"/>
                  <c:pt idx="0">
                    <c:v>0.84711274338189468</c:v>
                  </c:pt>
                  <c:pt idx="1">
                    <c:v>0.44542114902640206</c:v>
                  </c:pt>
                  <c:pt idx="2">
                    <c:v>0.43999999999999972</c:v>
                  </c:pt>
                  <c:pt idx="3">
                    <c:v>0.51146847410177665</c:v>
                  </c:pt>
                  <c:pt idx="4">
                    <c:v>0.53516352641038578</c:v>
                  </c:pt>
                  <c:pt idx="5">
                    <c:v>0.46043457732885357</c:v>
                  </c:pt>
                  <c:pt idx="6">
                    <c:v>0.9243376006633075</c:v>
                  </c:pt>
                  <c:pt idx="7">
                    <c:v>0.58309518948453043</c:v>
                  </c:pt>
                </c:numCache>
              </c:numRef>
            </c:plus>
            <c:minus>
              <c:numRef>
                <c:f>'sirka nadoby'!$J$4:$J$11</c:f>
                <c:numCache>
                  <c:formatCode>General</c:formatCode>
                  <c:ptCount val="8"/>
                  <c:pt idx="0">
                    <c:v>0.84711274338189468</c:v>
                  </c:pt>
                  <c:pt idx="1">
                    <c:v>0.44542114902640206</c:v>
                  </c:pt>
                  <c:pt idx="2">
                    <c:v>0.43999999999999972</c:v>
                  </c:pt>
                  <c:pt idx="3">
                    <c:v>0.51146847410177665</c:v>
                  </c:pt>
                  <c:pt idx="4">
                    <c:v>0.53516352641038578</c:v>
                  </c:pt>
                  <c:pt idx="5">
                    <c:v>0.46043457732885357</c:v>
                  </c:pt>
                  <c:pt idx="6">
                    <c:v>0.9243376006633075</c:v>
                  </c:pt>
                  <c:pt idx="7">
                    <c:v>0.58309518948453043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accent1">
                    <a:alpha val="50000"/>
                  </a:schemeClr>
                </a:solidFill>
                <a:round/>
              </a:ln>
              <a:effectLst>
                <a:outerShdw sx="1000" sy="1000" algn="ctr" rotWithShape="0">
                  <a:srgbClr val="000000"/>
                </a:outerShdw>
              </a:effectLst>
            </c:spPr>
          </c:errBars>
          <c:xVal>
            <c:numRef>
              <c:f>'sirka nadoby'!$C$4:$C$12</c:f>
              <c:numCache>
                <c:formatCode>0.00</c:formatCode>
                <c:ptCount val="9"/>
                <c:pt idx="0">
                  <c:v>20.399999999999999</c:v>
                </c:pt>
                <c:pt idx="1">
                  <c:v>19.399999999999999</c:v>
                </c:pt>
                <c:pt idx="2">
                  <c:v>17.899999999999999</c:v>
                </c:pt>
                <c:pt idx="3">
                  <c:v>16.100000000000001</c:v>
                </c:pt>
                <c:pt idx="4">
                  <c:v>14.3</c:v>
                </c:pt>
                <c:pt idx="5">
                  <c:v>12.9</c:v>
                </c:pt>
                <c:pt idx="6">
                  <c:v>10.8</c:v>
                </c:pt>
                <c:pt idx="7">
                  <c:v>8.6</c:v>
                </c:pt>
                <c:pt idx="8">
                  <c:v>5.4</c:v>
                </c:pt>
              </c:numCache>
            </c:numRef>
          </c:xVal>
          <c:yVal>
            <c:numRef>
              <c:f>'sirka nadoby'!$M$4:$M$11</c:f>
              <c:numCache>
                <c:formatCode>0.00</c:formatCode>
                <c:ptCount val="8"/>
                <c:pt idx="0">
                  <c:v>8.5199999999999978</c:v>
                </c:pt>
                <c:pt idx="1">
                  <c:v>8.2600000000000016</c:v>
                </c:pt>
                <c:pt idx="2">
                  <c:v>7.8199999999999967</c:v>
                </c:pt>
                <c:pt idx="3">
                  <c:v>7.6199999999999974</c:v>
                </c:pt>
                <c:pt idx="4">
                  <c:v>7.5600000000000023</c:v>
                </c:pt>
                <c:pt idx="5">
                  <c:v>7.2999999999999972</c:v>
                </c:pt>
                <c:pt idx="6">
                  <c:v>7.4400000000000013</c:v>
                </c:pt>
                <c:pt idx="7">
                  <c:v>7.2999999999999972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A0-4996-B16A-5A682C14137B}"/>
            </c:ext>
          </c:extLst>
        </c:ser>
        <c:ser>
          <c:idx val="1"/>
          <c:order val="1"/>
          <c:tx>
            <c:v>Vessel 2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A0-4996-B16A-5A682C14137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A0-4996-B16A-5A682C14137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A0-4996-B16A-5A682C14137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A0-4996-B16A-5A682C14137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A0-4996-B16A-5A682C14137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A0-4996-B16A-5A682C14137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A0-4996-B16A-5A682C14137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40%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FA0-4996-B16A-5A682C141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'sirka nadoby'!$U$4:$U$11</c:f>
                <c:numCache>
                  <c:formatCode>General</c:formatCode>
                  <c:ptCount val="8"/>
                  <c:pt idx="0">
                    <c:v>0.58103356185335775</c:v>
                  </c:pt>
                  <c:pt idx="1">
                    <c:v>0.64000000000000035</c:v>
                  </c:pt>
                  <c:pt idx="2">
                    <c:v>0.84711274338189413</c:v>
                  </c:pt>
                  <c:pt idx="3">
                    <c:v>0.2059126028197403</c:v>
                  </c:pt>
                  <c:pt idx="4">
                    <c:v>0.36660605559646758</c:v>
                  </c:pt>
                  <c:pt idx="5">
                    <c:v>0.7934733769950949</c:v>
                  </c:pt>
                  <c:pt idx="6">
                    <c:v>0.49396356140913872</c:v>
                  </c:pt>
                  <c:pt idx="7">
                    <c:v>0.3033150177620621</c:v>
                  </c:pt>
                </c:numCache>
              </c:numRef>
            </c:plus>
            <c:minus>
              <c:numRef>
                <c:f>'sirka nadoby'!$U$4:$U$11</c:f>
                <c:numCache>
                  <c:formatCode>General</c:formatCode>
                  <c:ptCount val="8"/>
                  <c:pt idx="0">
                    <c:v>0.58103356185335775</c:v>
                  </c:pt>
                  <c:pt idx="1">
                    <c:v>0.64000000000000035</c:v>
                  </c:pt>
                  <c:pt idx="2">
                    <c:v>0.84711274338189413</c:v>
                  </c:pt>
                  <c:pt idx="3">
                    <c:v>0.2059126028197403</c:v>
                  </c:pt>
                  <c:pt idx="4">
                    <c:v>0.36660605559646758</c:v>
                  </c:pt>
                  <c:pt idx="5">
                    <c:v>0.7934733769950949</c:v>
                  </c:pt>
                  <c:pt idx="6">
                    <c:v>0.49396356140913872</c:v>
                  </c:pt>
                  <c:pt idx="7">
                    <c:v>0.3033150177620621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FF0000">
                    <a:alpha val="50000"/>
                  </a:srgbClr>
                </a:solidFill>
                <a:round/>
              </a:ln>
              <a:effectLst/>
            </c:spPr>
          </c:errBars>
          <c:xVal>
            <c:numRef>
              <c:f>'sirka nadoby'!$C$4:$C$12</c:f>
              <c:numCache>
                <c:formatCode>0.00</c:formatCode>
                <c:ptCount val="9"/>
                <c:pt idx="0">
                  <c:v>20.399999999999999</c:v>
                </c:pt>
                <c:pt idx="1">
                  <c:v>19.399999999999999</c:v>
                </c:pt>
                <c:pt idx="2">
                  <c:v>17.899999999999999</c:v>
                </c:pt>
                <c:pt idx="3">
                  <c:v>16.100000000000001</c:v>
                </c:pt>
                <c:pt idx="4">
                  <c:v>14.3</c:v>
                </c:pt>
                <c:pt idx="5">
                  <c:v>12.9</c:v>
                </c:pt>
                <c:pt idx="6">
                  <c:v>10.8</c:v>
                </c:pt>
                <c:pt idx="7">
                  <c:v>8.6</c:v>
                </c:pt>
                <c:pt idx="8">
                  <c:v>5.4</c:v>
                </c:pt>
              </c:numCache>
            </c:numRef>
          </c:xVal>
          <c:yVal>
            <c:numRef>
              <c:f>'sirka nadoby'!$X$4:$X$11</c:f>
              <c:numCache>
                <c:formatCode>0.00</c:formatCode>
                <c:ptCount val="8"/>
                <c:pt idx="0">
                  <c:v>9.620000000000001</c:v>
                </c:pt>
                <c:pt idx="1">
                  <c:v>9.120000000000001</c:v>
                </c:pt>
                <c:pt idx="2">
                  <c:v>9.02</c:v>
                </c:pt>
                <c:pt idx="3">
                  <c:v>8.36</c:v>
                </c:pt>
                <c:pt idx="4">
                  <c:v>7.3399999999999963</c:v>
                </c:pt>
                <c:pt idx="5">
                  <c:v>8.4199999999999982</c:v>
                </c:pt>
                <c:pt idx="6">
                  <c:v>8.9999999999999982</c:v>
                </c:pt>
                <c:pt idx="7">
                  <c:v>8.3999999999999986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FA0-4996-B16A-5A682C14137B}"/>
            </c:ext>
          </c:extLst>
        </c:ser>
        <c:ser>
          <c:idx val="2"/>
          <c:order val="2"/>
          <c:tx>
            <c:v>Vessel 3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'sirka nadoby'!$AF$4:$AF$11</c:f>
                <c:numCache>
                  <c:formatCode>General</c:formatCode>
                  <c:ptCount val="8"/>
                  <c:pt idx="0">
                    <c:v>0.41182520563947989</c:v>
                  </c:pt>
                  <c:pt idx="1">
                    <c:v>0.58855755878248639</c:v>
                  </c:pt>
                  <c:pt idx="2">
                    <c:v>0.38678159211627455</c:v>
                  </c:pt>
                  <c:pt idx="3">
                    <c:v>0.53516352641038623</c:v>
                  </c:pt>
                  <c:pt idx="4">
                    <c:v>0.27856776554368223</c:v>
                  </c:pt>
                  <c:pt idx="5">
                    <c:v>0.45869379764718865</c:v>
                  </c:pt>
                  <c:pt idx="6">
                    <c:v>0.61122827159744508</c:v>
                  </c:pt>
                  <c:pt idx="7">
                    <c:v>0.32000000000000012</c:v>
                  </c:pt>
                </c:numCache>
              </c:numRef>
            </c:plus>
            <c:minus>
              <c:numRef>
                <c:f>'sirka nadoby'!$AF$4:$AF$11</c:f>
                <c:numCache>
                  <c:formatCode>General</c:formatCode>
                  <c:ptCount val="8"/>
                  <c:pt idx="0">
                    <c:v>0.41182520563947989</c:v>
                  </c:pt>
                  <c:pt idx="1">
                    <c:v>0.58855755878248639</c:v>
                  </c:pt>
                  <c:pt idx="2">
                    <c:v>0.38678159211627455</c:v>
                  </c:pt>
                  <c:pt idx="3">
                    <c:v>0.53516352641038623</c:v>
                  </c:pt>
                  <c:pt idx="4">
                    <c:v>0.27856776554368223</c:v>
                  </c:pt>
                  <c:pt idx="5">
                    <c:v>0.45869379764718865</c:v>
                  </c:pt>
                  <c:pt idx="6">
                    <c:v>0.61122827159744508</c:v>
                  </c:pt>
                  <c:pt idx="7">
                    <c:v>0.32000000000000012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00B050">
                    <a:alpha val="50000"/>
                  </a:srgbClr>
                </a:solidFill>
                <a:round/>
              </a:ln>
              <a:effectLst/>
            </c:spPr>
          </c:errBars>
          <c:xVal>
            <c:numRef>
              <c:f>'sirka nadoby'!$C$4:$C$12</c:f>
              <c:numCache>
                <c:formatCode>0.00</c:formatCode>
                <c:ptCount val="9"/>
                <c:pt idx="0">
                  <c:v>20.399999999999999</c:v>
                </c:pt>
                <c:pt idx="1">
                  <c:v>19.399999999999999</c:v>
                </c:pt>
                <c:pt idx="2">
                  <c:v>17.899999999999999</c:v>
                </c:pt>
                <c:pt idx="3">
                  <c:v>16.100000000000001</c:v>
                </c:pt>
                <c:pt idx="4">
                  <c:v>14.3</c:v>
                </c:pt>
                <c:pt idx="5">
                  <c:v>12.9</c:v>
                </c:pt>
                <c:pt idx="6">
                  <c:v>10.8</c:v>
                </c:pt>
                <c:pt idx="7">
                  <c:v>8.6</c:v>
                </c:pt>
                <c:pt idx="8">
                  <c:v>5.4</c:v>
                </c:pt>
              </c:numCache>
            </c:numRef>
          </c:xVal>
          <c:yVal>
            <c:numRef>
              <c:f>'sirka nadoby'!$AI$4:$AI$11</c:f>
              <c:numCache>
                <c:formatCode>0.00</c:formatCode>
                <c:ptCount val="8"/>
                <c:pt idx="0">
                  <c:v>10.619999999999997</c:v>
                </c:pt>
                <c:pt idx="1">
                  <c:v>9.84</c:v>
                </c:pt>
                <c:pt idx="2">
                  <c:v>8.879999999999999</c:v>
                </c:pt>
                <c:pt idx="3">
                  <c:v>9.9600000000000009</c:v>
                </c:pt>
                <c:pt idx="4">
                  <c:v>10.08</c:v>
                </c:pt>
                <c:pt idx="5">
                  <c:v>9.0399999999999991</c:v>
                </c:pt>
                <c:pt idx="6">
                  <c:v>9.0199999999999978</c:v>
                </c:pt>
                <c:pt idx="7">
                  <c:v>7.9399999999999977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3FA0-4996-B16A-5A682C14137B}"/>
            </c:ext>
          </c:extLst>
        </c:ser>
        <c:ser>
          <c:idx val="3"/>
          <c:order val="3"/>
          <c:tx>
            <c:v>Vessel 4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A0-4996-B16A-5A682C14137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FA0-4996-B16A-5A682C14137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FA0-4996-B16A-5A682C14137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FA0-4996-B16A-5A682C14137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A0-4996-B16A-5A682C14137B}"/>
                </c:ext>
              </c:extLst>
            </c:dLbl>
            <c:dLbl>
              <c:idx val="5"/>
              <c:layout>
                <c:manualLayout>
                  <c:x val="-2.6538631885025452E-2"/>
                  <c:y val="-5.53672245622880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3FA0-4996-B16A-5A682C14137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3FA0-4996-B16A-5A682C141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'sirka nadoby'!$AQ$4:$AQ$10</c:f>
                <c:numCache>
                  <c:formatCode>General</c:formatCode>
                  <c:ptCount val="7"/>
                  <c:pt idx="0">
                    <c:v>0.24979991993593587</c:v>
                  </c:pt>
                  <c:pt idx="1">
                    <c:v>0.57480431452799674</c:v>
                  </c:pt>
                  <c:pt idx="2">
                    <c:v>0.4270831300812527</c:v>
                  </c:pt>
                  <c:pt idx="3">
                    <c:v>0.5549774770204644</c:v>
                  </c:pt>
                  <c:pt idx="4">
                    <c:v>0.44988887516807963</c:v>
                  </c:pt>
                  <c:pt idx="5">
                    <c:v>0.5268775948927793</c:v>
                  </c:pt>
                  <c:pt idx="6">
                    <c:v>0.30594117081556732</c:v>
                  </c:pt>
                </c:numCache>
              </c:numRef>
            </c:plus>
            <c:minus>
              <c:numRef>
                <c:f>'sirka nadoby'!$AQ$4:$AQ$10</c:f>
                <c:numCache>
                  <c:formatCode>General</c:formatCode>
                  <c:ptCount val="7"/>
                  <c:pt idx="0">
                    <c:v>0.24979991993593587</c:v>
                  </c:pt>
                  <c:pt idx="1">
                    <c:v>0.57480431452799674</c:v>
                  </c:pt>
                  <c:pt idx="2">
                    <c:v>0.4270831300812527</c:v>
                  </c:pt>
                  <c:pt idx="3">
                    <c:v>0.5549774770204644</c:v>
                  </c:pt>
                  <c:pt idx="4">
                    <c:v>0.44988887516807963</c:v>
                  </c:pt>
                  <c:pt idx="5">
                    <c:v>0.5268775948927793</c:v>
                  </c:pt>
                  <c:pt idx="6">
                    <c:v>0.30594117081556732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accent4">
                    <a:alpha val="50000"/>
                  </a:schemeClr>
                </a:solidFill>
                <a:round/>
              </a:ln>
              <a:effectLst/>
            </c:spPr>
          </c:errBars>
          <c:xVal>
            <c:numRef>
              <c:f>'sirka nadoby'!$C$4:$C$12</c:f>
              <c:numCache>
                <c:formatCode>0.00</c:formatCode>
                <c:ptCount val="9"/>
                <c:pt idx="0">
                  <c:v>20.399999999999999</c:v>
                </c:pt>
                <c:pt idx="1">
                  <c:v>19.399999999999999</c:v>
                </c:pt>
                <c:pt idx="2">
                  <c:v>17.899999999999999</c:v>
                </c:pt>
                <c:pt idx="3">
                  <c:v>16.100000000000001</c:v>
                </c:pt>
                <c:pt idx="4">
                  <c:v>14.3</c:v>
                </c:pt>
                <c:pt idx="5">
                  <c:v>12.9</c:v>
                </c:pt>
                <c:pt idx="6">
                  <c:v>10.8</c:v>
                </c:pt>
                <c:pt idx="7">
                  <c:v>8.6</c:v>
                </c:pt>
                <c:pt idx="8">
                  <c:v>5.4</c:v>
                </c:pt>
              </c:numCache>
            </c:numRef>
          </c:xVal>
          <c:yVal>
            <c:numRef>
              <c:f>'sirka nadoby'!$AT$4:$AT$10</c:f>
              <c:numCache>
                <c:formatCode>0.00</c:formatCode>
                <c:ptCount val="7"/>
                <c:pt idx="0">
                  <c:v>13.159999999999998</c:v>
                </c:pt>
                <c:pt idx="1">
                  <c:v>12.859999999999998</c:v>
                </c:pt>
                <c:pt idx="2">
                  <c:v>12.639999999999999</c:v>
                </c:pt>
                <c:pt idx="3">
                  <c:v>11.2</c:v>
                </c:pt>
                <c:pt idx="4">
                  <c:v>10.839999999999996</c:v>
                </c:pt>
                <c:pt idx="5">
                  <c:v>10.919999999999998</c:v>
                </c:pt>
                <c:pt idx="6">
                  <c:v>10.08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3FA0-4996-B16A-5A682C14137B}"/>
            </c:ext>
          </c:extLst>
        </c:ser>
        <c:ser>
          <c:idx val="4"/>
          <c:order val="4"/>
          <c:tx>
            <c:v>Vessel 5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8169021317020881E-2"/>
                  <c:y val="-6.10480934757904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95%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3FA0-4996-B16A-5A682C14137B}"/>
                </c:ext>
              </c:extLst>
            </c:dLbl>
            <c:dLbl>
              <c:idx val="1"/>
              <c:layout>
                <c:manualLayout>
                  <c:x val="-2.6538631885025452E-2"/>
                  <c:y val="-4.96863556487854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3FA0-4996-B16A-5A682C14137B}"/>
                </c:ext>
              </c:extLst>
            </c:dLbl>
            <c:dLbl>
              <c:idx val="2"/>
              <c:layout>
                <c:manualLayout>
                  <c:x val="-2.653863188502557E-2"/>
                  <c:y val="-4.68459211920341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83%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3FA0-4996-B16A-5A682C14137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75%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3FA0-4996-B16A-5A682C14137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66%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3FA0-4996-B16A-5A682C141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'sirka nadoby'!$BB$5:$BB$9</c:f>
                <c:numCache>
                  <c:formatCode>General</c:formatCode>
                  <c:ptCount val="5"/>
                  <c:pt idx="0">
                    <c:v>0.72111025509279791</c:v>
                  </c:pt>
                  <c:pt idx="1">
                    <c:v>0.48414873747640785</c:v>
                  </c:pt>
                  <c:pt idx="2">
                    <c:v>0.48579831205964491</c:v>
                  </c:pt>
                  <c:pt idx="3">
                    <c:v>0.30066592756745836</c:v>
                  </c:pt>
                  <c:pt idx="4">
                    <c:v>0.37094473981982806</c:v>
                  </c:pt>
                </c:numCache>
              </c:numRef>
            </c:plus>
            <c:minus>
              <c:numRef>
                <c:f>'sirka nadoby'!$BB$5:$BB$9</c:f>
                <c:numCache>
                  <c:formatCode>General</c:formatCode>
                  <c:ptCount val="5"/>
                  <c:pt idx="0">
                    <c:v>0.72111025509279791</c:v>
                  </c:pt>
                  <c:pt idx="1">
                    <c:v>0.48414873747640785</c:v>
                  </c:pt>
                  <c:pt idx="2">
                    <c:v>0.48579831205964491</c:v>
                  </c:pt>
                  <c:pt idx="3">
                    <c:v>0.30066592756745836</c:v>
                  </c:pt>
                  <c:pt idx="4">
                    <c:v>0.37094473981982806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7030A0">
                    <a:alpha val="50000"/>
                  </a:srgbClr>
                </a:solidFill>
                <a:round/>
              </a:ln>
              <a:effectLst/>
            </c:spPr>
          </c:errBars>
          <c:xVal>
            <c:numRef>
              <c:f>'sirka nadoby'!$C$4:$C$12</c:f>
              <c:numCache>
                <c:formatCode>0.00</c:formatCode>
                <c:ptCount val="9"/>
                <c:pt idx="0">
                  <c:v>20.399999999999999</c:v>
                </c:pt>
                <c:pt idx="1">
                  <c:v>19.399999999999999</c:v>
                </c:pt>
                <c:pt idx="2">
                  <c:v>17.899999999999999</c:v>
                </c:pt>
                <c:pt idx="3">
                  <c:v>16.100000000000001</c:v>
                </c:pt>
                <c:pt idx="4">
                  <c:v>14.3</c:v>
                </c:pt>
                <c:pt idx="5">
                  <c:v>12.9</c:v>
                </c:pt>
                <c:pt idx="6">
                  <c:v>10.8</c:v>
                </c:pt>
                <c:pt idx="7">
                  <c:v>8.6</c:v>
                </c:pt>
                <c:pt idx="8">
                  <c:v>5.4</c:v>
                </c:pt>
              </c:numCache>
            </c:numRef>
          </c:xVal>
          <c:yVal>
            <c:numRef>
              <c:f>'sirka nadoby'!$BE$5:$BE$9</c:f>
              <c:numCache>
                <c:formatCode>0.00</c:formatCode>
                <c:ptCount val="5"/>
                <c:pt idx="0">
                  <c:v>17.299999999999997</c:v>
                </c:pt>
                <c:pt idx="1">
                  <c:v>13.239999999999998</c:v>
                </c:pt>
                <c:pt idx="2">
                  <c:v>12.899999999999999</c:v>
                </c:pt>
                <c:pt idx="3">
                  <c:v>12.759999999999998</c:v>
                </c:pt>
                <c:pt idx="4">
                  <c:v>12.379999999999999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3FA0-4996-B16A-5A682C14137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181113167"/>
        <c:axId val="1181107759"/>
      </c:scatterChart>
      <c:valAx>
        <c:axId val="1181113167"/>
        <c:scaling>
          <c:orientation val="minMax"/>
          <c:max val="21"/>
          <c:min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R = </a:t>
                </a:r>
                <a:r>
                  <a:rPr lang="sk-SK" sz="1000" b="0" i="0" u="none" strike="noStrike" baseline="0">
                    <a:effectLst/>
                  </a:rPr>
                  <a:t>height of rice [cm]</a:t>
                </a:r>
                <a:endParaRPr lang="sk-SK"/>
              </a:p>
            </c:rich>
          </c:tx>
          <c:layout>
            <c:manualLayout>
              <c:xMode val="edge"/>
              <c:yMode val="edge"/>
              <c:x val="0.4247572495467053"/>
              <c:y val="0.880473977490474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107759"/>
        <c:crosses val="autoZero"/>
        <c:crossBetween val="midCat"/>
      </c:valAx>
      <c:valAx>
        <c:axId val="1181107759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dirty="0"/>
                  <a:t>z = </a:t>
                </a:r>
                <a:r>
                  <a:rPr lang="sk-SK" sz="1000" b="0" i="0" u="none" strike="noStrike" baseline="0">
                    <a:effectLst/>
                  </a:rPr>
                  <a:t>depth of immersion [cm]</a:t>
                </a:r>
                <a:endParaRPr lang="sk-SK" dirty="0"/>
              </a:p>
            </c:rich>
          </c:tx>
          <c:layout>
            <c:manualLayout>
              <c:xMode val="edge"/>
              <c:yMode val="edge"/>
              <c:x val="8.1519471599771492E-3"/>
              <c:y val="0.267619248483666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113167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Various spot of immersion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4,7 cm from wall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'miesto ponorenia'!$J$5:$J$8</c:f>
                <c:numCache>
                  <c:formatCode>General</c:formatCode>
                  <c:ptCount val="4"/>
                  <c:pt idx="0">
                    <c:v>0.3310589071449368</c:v>
                  </c:pt>
                  <c:pt idx="1">
                    <c:v>0.2097617696340304</c:v>
                  </c:pt>
                  <c:pt idx="2">
                    <c:v>0.47581509013481277</c:v>
                  </c:pt>
                  <c:pt idx="3">
                    <c:v>0.46303347611160944</c:v>
                  </c:pt>
                </c:numCache>
              </c:numRef>
            </c:plus>
            <c:minus>
              <c:numRef>
                <c:f>'miesto ponorenia'!$J$5:$J$8</c:f>
                <c:numCache>
                  <c:formatCode>General</c:formatCode>
                  <c:ptCount val="4"/>
                  <c:pt idx="0">
                    <c:v>0.3310589071449368</c:v>
                  </c:pt>
                  <c:pt idx="1">
                    <c:v>0.2097617696340304</c:v>
                  </c:pt>
                  <c:pt idx="2">
                    <c:v>0.47581509013481277</c:v>
                  </c:pt>
                  <c:pt idx="3">
                    <c:v>0.46303347611160944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accent1">
                    <a:alpha val="50000"/>
                  </a:schemeClr>
                </a:solidFill>
                <a:round/>
              </a:ln>
              <a:effectLst/>
            </c:spPr>
          </c:errBars>
          <c:xVal>
            <c:numRef>
              <c:f>'miesto ponorenia'!$C$4:$C$9</c:f>
              <c:numCache>
                <c:formatCode>0.00</c:formatCode>
                <c:ptCount val="6"/>
                <c:pt idx="0">
                  <c:v>20.399999999999999</c:v>
                </c:pt>
                <c:pt idx="1">
                  <c:v>19.399999999999999</c:v>
                </c:pt>
                <c:pt idx="2">
                  <c:v>17.899999999999999</c:v>
                </c:pt>
                <c:pt idx="3">
                  <c:v>16.100000000000001</c:v>
                </c:pt>
                <c:pt idx="4">
                  <c:v>14.3</c:v>
                </c:pt>
                <c:pt idx="5">
                  <c:v>12.9</c:v>
                </c:pt>
              </c:numCache>
            </c:numRef>
          </c:xVal>
          <c:yVal>
            <c:numRef>
              <c:f>'miesto ponorenia'!$K$5:$K$8</c:f>
              <c:numCache>
                <c:formatCode>0.00</c:formatCode>
                <c:ptCount val="4"/>
                <c:pt idx="0">
                  <c:v>16.22</c:v>
                </c:pt>
                <c:pt idx="1">
                  <c:v>15.2</c:v>
                </c:pt>
                <c:pt idx="2">
                  <c:v>14.759999999999998</c:v>
                </c:pt>
                <c:pt idx="3">
                  <c:v>13.939999999999998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721-4EC5-8509-C9CCAC99128D}"/>
            </c:ext>
          </c:extLst>
        </c:ser>
        <c:ser>
          <c:idx val="1"/>
          <c:order val="1"/>
          <c:tx>
            <c:v>4 cm from wall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7437939040647764E-2"/>
                  <c:y val="-9.41131464131995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95%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21-4EC5-8509-C9CCAC9912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21-4EC5-8509-C9CCAC9912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21-4EC5-8509-C9CCAC9912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21-4EC5-8509-C9CCAC99128D}"/>
                </c:ext>
              </c:extLst>
            </c:dLbl>
            <c:dLbl>
              <c:idx val="4"/>
              <c:layout>
                <c:manualLayout>
                  <c:x val="-3.0923777342215724E-2"/>
                  <c:y val="-5.75834700891425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66%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721-4EC5-8509-C9CCAC99128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21-4EC5-8509-C9CCAC9912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'miesto ponorenia'!$S$4:$S$9</c:f>
                <c:numCache>
                  <c:formatCode>General</c:formatCode>
                  <c:ptCount val="6"/>
                  <c:pt idx="0">
                    <c:v>0.8704022058795563</c:v>
                  </c:pt>
                  <c:pt idx="1">
                    <c:v>0.44271887242357283</c:v>
                  </c:pt>
                  <c:pt idx="2">
                    <c:v>0.37629775444453561</c:v>
                  </c:pt>
                  <c:pt idx="3">
                    <c:v>0.25768197453450237</c:v>
                  </c:pt>
                  <c:pt idx="4">
                    <c:v>0.31368774282716211</c:v>
                  </c:pt>
                  <c:pt idx="5">
                    <c:v>0.41182520563947983</c:v>
                  </c:pt>
                </c:numCache>
              </c:numRef>
            </c:plus>
            <c:minus>
              <c:numRef>
                <c:f>'miesto ponorenia'!$S$4:$S$9</c:f>
                <c:numCache>
                  <c:formatCode>General</c:formatCode>
                  <c:ptCount val="6"/>
                  <c:pt idx="0">
                    <c:v>0.8704022058795563</c:v>
                  </c:pt>
                  <c:pt idx="1">
                    <c:v>0.44271887242357283</c:v>
                  </c:pt>
                  <c:pt idx="2">
                    <c:v>0.37629775444453561</c:v>
                  </c:pt>
                  <c:pt idx="3">
                    <c:v>0.25768197453450237</c:v>
                  </c:pt>
                  <c:pt idx="4">
                    <c:v>0.31368774282716211</c:v>
                  </c:pt>
                  <c:pt idx="5">
                    <c:v>0.41182520563947983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FF0000">
                    <a:alpha val="50000"/>
                  </a:srgbClr>
                </a:solidFill>
                <a:round/>
              </a:ln>
              <a:effectLst/>
            </c:spPr>
          </c:errBars>
          <c:xVal>
            <c:numRef>
              <c:f>'miesto ponorenia'!$C$4:$C$9</c:f>
              <c:numCache>
                <c:formatCode>0.00</c:formatCode>
                <c:ptCount val="6"/>
                <c:pt idx="0">
                  <c:v>20.399999999999999</c:v>
                </c:pt>
                <c:pt idx="1">
                  <c:v>19.399999999999999</c:v>
                </c:pt>
                <c:pt idx="2">
                  <c:v>17.899999999999999</c:v>
                </c:pt>
                <c:pt idx="3">
                  <c:v>16.100000000000001</c:v>
                </c:pt>
                <c:pt idx="4">
                  <c:v>14.3</c:v>
                </c:pt>
                <c:pt idx="5">
                  <c:v>12.9</c:v>
                </c:pt>
              </c:numCache>
            </c:numRef>
          </c:xVal>
          <c:yVal>
            <c:numRef>
              <c:f>'miesto ponorenia'!$T$4:$T$9</c:f>
              <c:numCache>
                <c:formatCode>0.00</c:formatCode>
                <c:ptCount val="6"/>
                <c:pt idx="0" formatCode="General">
                  <c:v>18.68</c:v>
                </c:pt>
                <c:pt idx="1">
                  <c:v>14.999999999999998</c:v>
                </c:pt>
                <c:pt idx="2">
                  <c:v>15.12</c:v>
                </c:pt>
                <c:pt idx="3">
                  <c:v>13.659999999999998</c:v>
                </c:pt>
                <c:pt idx="4">
                  <c:v>13.639999999999997</c:v>
                </c:pt>
                <c:pt idx="5">
                  <c:v>12.379999999999999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721-4EC5-8509-C9CCAC99128D}"/>
            </c:ext>
          </c:extLst>
        </c:ser>
        <c:ser>
          <c:idx val="2"/>
          <c:order val="2"/>
          <c:tx>
            <c:v>3cm from wall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21-4EC5-8509-C9CCAC9912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21-4EC5-8509-C9CCAC9912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721-4EC5-8509-C9CCAC9912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721-4EC5-8509-C9CCAC99128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721-4EC5-8509-C9CCAC99128D}"/>
                </c:ext>
              </c:extLst>
            </c:dLbl>
            <c:dLbl>
              <c:idx val="5"/>
              <c:layout>
                <c:manualLayout>
                  <c:x val="-3.2666696492999643E-2"/>
                  <c:y val="-5.19635198854416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721-4EC5-8509-C9CCAC9912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'miesto ponorenia'!$AB$4:$AB$9</c:f>
                <c:numCache>
                  <c:formatCode>General</c:formatCode>
                  <c:ptCount val="6"/>
                  <c:pt idx="0">
                    <c:v>0.56071383075504733</c:v>
                  </c:pt>
                  <c:pt idx="1">
                    <c:v>0.45782092569038357</c:v>
                  </c:pt>
                  <c:pt idx="2">
                    <c:v>0.5775811631277461</c:v>
                  </c:pt>
                  <c:pt idx="3">
                    <c:v>0.46043457732885329</c:v>
                  </c:pt>
                  <c:pt idx="4">
                    <c:v>0.34292856398964505</c:v>
                  </c:pt>
                  <c:pt idx="5">
                    <c:v>0.19390719429665326</c:v>
                  </c:pt>
                </c:numCache>
              </c:numRef>
            </c:plus>
            <c:minus>
              <c:numRef>
                <c:f>'miesto ponorenia'!$AB$4:$AB$9</c:f>
                <c:numCache>
                  <c:formatCode>General</c:formatCode>
                  <c:ptCount val="6"/>
                  <c:pt idx="0">
                    <c:v>0.56071383075504733</c:v>
                  </c:pt>
                  <c:pt idx="1">
                    <c:v>0.45782092569038357</c:v>
                  </c:pt>
                  <c:pt idx="2">
                    <c:v>0.5775811631277461</c:v>
                  </c:pt>
                  <c:pt idx="3">
                    <c:v>0.46043457732885329</c:v>
                  </c:pt>
                  <c:pt idx="4">
                    <c:v>0.34292856398964505</c:v>
                  </c:pt>
                  <c:pt idx="5">
                    <c:v>0.19390719429665326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00B050">
                    <a:alpha val="50000"/>
                  </a:srgbClr>
                </a:solidFill>
                <a:round/>
              </a:ln>
              <a:effectLst/>
            </c:spPr>
          </c:errBars>
          <c:xVal>
            <c:numRef>
              <c:f>'miesto ponorenia'!$C$4:$C$9</c:f>
              <c:numCache>
                <c:formatCode>0.00</c:formatCode>
                <c:ptCount val="6"/>
                <c:pt idx="0">
                  <c:v>20.399999999999999</c:v>
                </c:pt>
                <c:pt idx="1">
                  <c:v>19.399999999999999</c:v>
                </c:pt>
                <c:pt idx="2">
                  <c:v>17.899999999999999</c:v>
                </c:pt>
                <c:pt idx="3">
                  <c:v>16.100000000000001</c:v>
                </c:pt>
                <c:pt idx="4">
                  <c:v>14.3</c:v>
                </c:pt>
                <c:pt idx="5">
                  <c:v>12.9</c:v>
                </c:pt>
              </c:numCache>
            </c:numRef>
          </c:xVal>
          <c:yVal>
            <c:numRef>
              <c:f>'miesto ponorenia'!$AC$4:$AC$9</c:f>
              <c:numCache>
                <c:formatCode>0.00</c:formatCode>
                <c:ptCount val="6"/>
                <c:pt idx="0" formatCode="General">
                  <c:v>16.659999999999997</c:v>
                </c:pt>
                <c:pt idx="1">
                  <c:v>15.779999999999998</c:v>
                </c:pt>
                <c:pt idx="2">
                  <c:v>14.579999999999998</c:v>
                </c:pt>
                <c:pt idx="3">
                  <c:v>14.599999999999998</c:v>
                </c:pt>
                <c:pt idx="4">
                  <c:v>13.679999999999998</c:v>
                </c:pt>
                <c:pt idx="5">
                  <c:v>12.68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2721-4EC5-8509-C9CCAC99128D}"/>
            </c:ext>
          </c:extLst>
        </c:ser>
        <c:ser>
          <c:idx val="3"/>
          <c:order val="3"/>
          <c:tx>
            <c:v>2 cm from wall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721-4EC5-8509-C9CCAC99128D}"/>
                </c:ext>
              </c:extLst>
            </c:dLbl>
            <c:dLbl>
              <c:idx val="1"/>
              <c:layout>
                <c:manualLayout>
                  <c:x val="-3.2666696492999643E-2"/>
                  <c:y val="-8.00632709039469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2721-4EC5-8509-C9CCAC99128D}"/>
                </c:ext>
              </c:extLst>
            </c:dLbl>
            <c:dLbl>
              <c:idx val="2"/>
              <c:layout>
                <c:manualLayout>
                  <c:x val="-3.2666696492999768E-2"/>
                  <c:y val="-5.19635198854415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83%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721-4EC5-8509-C9CCAC99128D}"/>
                </c:ext>
              </c:extLst>
            </c:dLbl>
            <c:dLbl>
              <c:idx val="3"/>
              <c:layout>
                <c:manualLayout>
                  <c:x val="-3.4474940802505918E-2"/>
                  <c:y val="-4.35335945798899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75%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2721-4EC5-8509-C9CCAC9912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'miesto ponorenia'!$AK$4:$AK$7</c:f>
                <c:numCache>
                  <c:formatCode>General</c:formatCode>
                  <c:ptCount val="4"/>
                  <c:pt idx="0">
                    <c:v>0.64992307237087688</c:v>
                  </c:pt>
                  <c:pt idx="1">
                    <c:v>0.77974354758471698</c:v>
                  </c:pt>
                  <c:pt idx="2">
                    <c:v>0.48989794855663565</c:v>
                  </c:pt>
                  <c:pt idx="3">
                    <c:v>0.37094473981982817</c:v>
                  </c:pt>
                </c:numCache>
              </c:numRef>
            </c:plus>
            <c:minus>
              <c:numRef>
                <c:f>'miesto ponorenia'!$AK$4:$AK$7</c:f>
                <c:numCache>
                  <c:formatCode>General</c:formatCode>
                  <c:ptCount val="4"/>
                  <c:pt idx="0">
                    <c:v>0.64992307237087688</c:v>
                  </c:pt>
                  <c:pt idx="1">
                    <c:v>0.77974354758471698</c:v>
                  </c:pt>
                  <c:pt idx="2">
                    <c:v>0.48989794855663565</c:v>
                  </c:pt>
                  <c:pt idx="3">
                    <c:v>0.37094473981982817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accent4">
                    <a:alpha val="50000"/>
                  </a:schemeClr>
                </a:solidFill>
                <a:round/>
              </a:ln>
              <a:effectLst/>
            </c:spPr>
          </c:errBars>
          <c:xVal>
            <c:numRef>
              <c:f>'miesto ponorenia'!$C$4:$C$9</c:f>
              <c:numCache>
                <c:formatCode>0.00</c:formatCode>
                <c:ptCount val="6"/>
                <c:pt idx="0">
                  <c:v>20.399999999999999</c:v>
                </c:pt>
                <c:pt idx="1">
                  <c:v>19.399999999999999</c:v>
                </c:pt>
                <c:pt idx="2">
                  <c:v>17.899999999999999</c:v>
                </c:pt>
                <c:pt idx="3">
                  <c:v>16.100000000000001</c:v>
                </c:pt>
                <c:pt idx="4">
                  <c:v>14.3</c:v>
                </c:pt>
                <c:pt idx="5">
                  <c:v>12.9</c:v>
                </c:pt>
              </c:numCache>
            </c:numRef>
          </c:xVal>
          <c:yVal>
            <c:numRef>
              <c:f>'miesto ponorenia'!$AL$4:$AL$7</c:f>
              <c:numCache>
                <c:formatCode>0.00</c:formatCode>
                <c:ptCount val="4"/>
                <c:pt idx="0" formatCode="General">
                  <c:v>16.16</c:v>
                </c:pt>
                <c:pt idx="1">
                  <c:v>16.2</c:v>
                </c:pt>
                <c:pt idx="2">
                  <c:v>16.799999999999997</c:v>
                </c:pt>
                <c:pt idx="3">
                  <c:v>15.079999999999998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2721-4EC5-8509-C9CCAC99128D}"/>
            </c:ext>
          </c:extLst>
        </c:ser>
        <c:ser>
          <c:idx val="4"/>
          <c:order val="4"/>
          <c:tx>
            <c:v>1 cm from wall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721-4EC5-8509-C9CCAC9912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721-4EC5-8509-C9CCAC9912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721-4EC5-8509-C9CCAC9912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'miesto ponorenia'!$AT$4:$AT$6</c:f>
                <c:numCache>
                  <c:formatCode>General</c:formatCode>
                  <c:ptCount val="3"/>
                  <c:pt idx="0">
                    <c:v>0.4445222154178573</c:v>
                  </c:pt>
                  <c:pt idx="1">
                    <c:v>0.99599196783909771</c:v>
                  </c:pt>
                  <c:pt idx="2">
                    <c:v>0.70880180586677399</c:v>
                  </c:pt>
                </c:numCache>
              </c:numRef>
            </c:plus>
            <c:minus>
              <c:numRef>
                <c:f>'miesto ponorenia'!$AT$4:$AT$6</c:f>
                <c:numCache>
                  <c:formatCode>General</c:formatCode>
                  <c:ptCount val="3"/>
                  <c:pt idx="0">
                    <c:v>0.4445222154178573</c:v>
                  </c:pt>
                  <c:pt idx="1">
                    <c:v>0.99599196783909771</c:v>
                  </c:pt>
                  <c:pt idx="2">
                    <c:v>0.70880180586677399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7030A0">
                    <a:alpha val="50000"/>
                  </a:srgbClr>
                </a:solidFill>
                <a:round/>
              </a:ln>
              <a:effectLst/>
            </c:spPr>
          </c:errBars>
          <c:xVal>
            <c:numRef>
              <c:f>'miesto ponorenia'!$C$4:$C$9</c:f>
              <c:numCache>
                <c:formatCode>0.00</c:formatCode>
                <c:ptCount val="6"/>
                <c:pt idx="0">
                  <c:v>20.399999999999999</c:v>
                </c:pt>
                <c:pt idx="1">
                  <c:v>19.399999999999999</c:v>
                </c:pt>
                <c:pt idx="2">
                  <c:v>17.899999999999999</c:v>
                </c:pt>
                <c:pt idx="3">
                  <c:v>16.100000000000001</c:v>
                </c:pt>
                <c:pt idx="4">
                  <c:v>14.3</c:v>
                </c:pt>
                <c:pt idx="5">
                  <c:v>12.9</c:v>
                </c:pt>
              </c:numCache>
            </c:numRef>
          </c:xVal>
          <c:yVal>
            <c:numRef>
              <c:f>'miesto ponorenia'!$AU$4:$AU$6</c:f>
              <c:numCache>
                <c:formatCode>0.00</c:formatCode>
                <c:ptCount val="3"/>
                <c:pt idx="0" formatCode="General">
                  <c:v>17.419999999999998</c:v>
                </c:pt>
                <c:pt idx="1">
                  <c:v>15.799999999999999</c:v>
                </c:pt>
                <c:pt idx="2">
                  <c:v>15.94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2721-4EC5-8509-C9CCAC99128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655755615"/>
        <c:axId val="655760607"/>
      </c:scatterChart>
      <c:valAx>
        <c:axId val="655755615"/>
        <c:scaling>
          <c:orientation val="minMax"/>
          <c:min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R = height of rice [cm]</a:t>
                </a:r>
              </a:p>
            </c:rich>
          </c:tx>
          <c:layout>
            <c:manualLayout>
              <c:xMode val="edge"/>
              <c:yMode val="edge"/>
              <c:x val="0.43426724522433291"/>
              <c:y val="0.873325879892813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760607"/>
        <c:crosses val="autoZero"/>
        <c:crossBetween val="midCat"/>
      </c:valAx>
      <c:valAx>
        <c:axId val="655760607"/>
        <c:scaling>
          <c:orientation val="minMax"/>
          <c:min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sk-SK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z = depth of immersion [cm]</a:t>
                </a:r>
              </a:p>
            </c:rich>
          </c:tx>
          <c:layout>
            <c:manualLayout>
              <c:xMode val="edge"/>
              <c:yMode val="edge"/>
              <c:x val="1.2194673629930475E-2"/>
              <c:y val="0.28063200944122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sk-SK"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75561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Various spot of immersion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4,7 cm from wall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'miesto ponorenia'!$J$5:$J$8</c:f>
                <c:numCache>
                  <c:formatCode>General</c:formatCode>
                  <c:ptCount val="4"/>
                  <c:pt idx="0">
                    <c:v>0.3310589071449368</c:v>
                  </c:pt>
                  <c:pt idx="1">
                    <c:v>0.2097617696340304</c:v>
                  </c:pt>
                  <c:pt idx="2">
                    <c:v>0.47581509013481277</c:v>
                  </c:pt>
                  <c:pt idx="3">
                    <c:v>0.46303347611160944</c:v>
                  </c:pt>
                </c:numCache>
              </c:numRef>
            </c:plus>
            <c:minus>
              <c:numRef>
                <c:f>'miesto ponorenia'!$J$5:$J$8</c:f>
                <c:numCache>
                  <c:formatCode>General</c:formatCode>
                  <c:ptCount val="4"/>
                  <c:pt idx="0">
                    <c:v>0.3310589071449368</c:v>
                  </c:pt>
                  <c:pt idx="1">
                    <c:v>0.2097617696340304</c:v>
                  </c:pt>
                  <c:pt idx="2">
                    <c:v>0.47581509013481277</c:v>
                  </c:pt>
                  <c:pt idx="3">
                    <c:v>0.46303347611160944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accent1">
                    <a:alpha val="50000"/>
                  </a:schemeClr>
                </a:solidFill>
                <a:round/>
              </a:ln>
              <a:effectLst/>
            </c:spPr>
          </c:errBars>
          <c:xVal>
            <c:numRef>
              <c:f>'miesto ponorenia'!$C$4:$C$9</c:f>
              <c:numCache>
                <c:formatCode>0.00</c:formatCode>
                <c:ptCount val="6"/>
                <c:pt idx="0">
                  <c:v>20.399999999999999</c:v>
                </c:pt>
                <c:pt idx="1">
                  <c:v>19.399999999999999</c:v>
                </c:pt>
                <c:pt idx="2">
                  <c:v>17.899999999999999</c:v>
                </c:pt>
                <c:pt idx="3">
                  <c:v>16.100000000000001</c:v>
                </c:pt>
                <c:pt idx="4">
                  <c:v>14.3</c:v>
                </c:pt>
                <c:pt idx="5">
                  <c:v>12.9</c:v>
                </c:pt>
              </c:numCache>
            </c:numRef>
          </c:xVal>
          <c:yVal>
            <c:numRef>
              <c:f>'miesto ponorenia'!$K$5:$K$8</c:f>
              <c:numCache>
                <c:formatCode>0.00</c:formatCode>
                <c:ptCount val="4"/>
                <c:pt idx="0">
                  <c:v>16.22</c:v>
                </c:pt>
                <c:pt idx="1">
                  <c:v>15.2</c:v>
                </c:pt>
                <c:pt idx="2">
                  <c:v>14.759999999999998</c:v>
                </c:pt>
                <c:pt idx="3">
                  <c:v>13.939999999999998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721-4EC5-8509-C9CCAC99128D}"/>
            </c:ext>
          </c:extLst>
        </c:ser>
        <c:ser>
          <c:idx val="1"/>
          <c:order val="1"/>
          <c:tx>
            <c:v>4 cm from wall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7437939040647764E-2"/>
                  <c:y val="-9.41131464131995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95%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21-4EC5-8509-C9CCAC9912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21-4EC5-8509-C9CCAC9912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21-4EC5-8509-C9CCAC9912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21-4EC5-8509-C9CCAC99128D}"/>
                </c:ext>
              </c:extLst>
            </c:dLbl>
            <c:dLbl>
              <c:idx val="4"/>
              <c:layout>
                <c:manualLayout>
                  <c:x val="-3.0923777342215724E-2"/>
                  <c:y val="-5.75834700891425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66%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721-4EC5-8509-C9CCAC99128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21-4EC5-8509-C9CCAC9912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'miesto ponorenia'!$S$4:$S$9</c:f>
                <c:numCache>
                  <c:formatCode>General</c:formatCode>
                  <c:ptCount val="6"/>
                  <c:pt idx="0">
                    <c:v>0.8704022058795563</c:v>
                  </c:pt>
                  <c:pt idx="1">
                    <c:v>0.44271887242357283</c:v>
                  </c:pt>
                  <c:pt idx="2">
                    <c:v>0.37629775444453561</c:v>
                  </c:pt>
                  <c:pt idx="3">
                    <c:v>0.25768197453450237</c:v>
                  </c:pt>
                  <c:pt idx="4">
                    <c:v>0.31368774282716211</c:v>
                  </c:pt>
                  <c:pt idx="5">
                    <c:v>0.41182520563947983</c:v>
                  </c:pt>
                </c:numCache>
              </c:numRef>
            </c:plus>
            <c:minus>
              <c:numRef>
                <c:f>'miesto ponorenia'!$S$4:$S$9</c:f>
                <c:numCache>
                  <c:formatCode>General</c:formatCode>
                  <c:ptCount val="6"/>
                  <c:pt idx="0">
                    <c:v>0.8704022058795563</c:v>
                  </c:pt>
                  <c:pt idx="1">
                    <c:v>0.44271887242357283</c:v>
                  </c:pt>
                  <c:pt idx="2">
                    <c:v>0.37629775444453561</c:v>
                  </c:pt>
                  <c:pt idx="3">
                    <c:v>0.25768197453450237</c:v>
                  </c:pt>
                  <c:pt idx="4">
                    <c:v>0.31368774282716211</c:v>
                  </c:pt>
                  <c:pt idx="5">
                    <c:v>0.41182520563947983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FF0000">
                    <a:alpha val="50000"/>
                  </a:srgbClr>
                </a:solidFill>
                <a:round/>
              </a:ln>
              <a:effectLst/>
            </c:spPr>
          </c:errBars>
          <c:xVal>
            <c:numRef>
              <c:f>'miesto ponorenia'!$C$4:$C$9</c:f>
              <c:numCache>
                <c:formatCode>0.00</c:formatCode>
                <c:ptCount val="6"/>
                <c:pt idx="0">
                  <c:v>20.399999999999999</c:v>
                </c:pt>
                <c:pt idx="1">
                  <c:v>19.399999999999999</c:v>
                </c:pt>
                <c:pt idx="2">
                  <c:v>17.899999999999999</c:v>
                </c:pt>
                <c:pt idx="3">
                  <c:v>16.100000000000001</c:v>
                </c:pt>
                <c:pt idx="4">
                  <c:v>14.3</c:v>
                </c:pt>
                <c:pt idx="5">
                  <c:v>12.9</c:v>
                </c:pt>
              </c:numCache>
            </c:numRef>
          </c:xVal>
          <c:yVal>
            <c:numRef>
              <c:f>'miesto ponorenia'!$T$4:$T$9</c:f>
              <c:numCache>
                <c:formatCode>0.00</c:formatCode>
                <c:ptCount val="6"/>
                <c:pt idx="0" formatCode="General">
                  <c:v>18.68</c:v>
                </c:pt>
                <c:pt idx="1">
                  <c:v>14.999999999999998</c:v>
                </c:pt>
                <c:pt idx="2">
                  <c:v>15.12</c:v>
                </c:pt>
                <c:pt idx="3">
                  <c:v>13.659999999999998</c:v>
                </c:pt>
                <c:pt idx="4">
                  <c:v>13.639999999999997</c:v>
                </c:pt>
                <c:pt idx="5">
                  <c:v>12.379999999999999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721-4EC5-8509-C9CCAC99128D}"/>
            </c:ext>
          </c:extLst>
        </c:ser>
        <c:ser>
          <c:idx val="2"/>
          <c:order val="2"/>
          <c:tx>
            <c:v>3cm from wall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21-4EC5-8509-C9CCAC9912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21-4EC5-8509-C9CCAC9912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721-4EC5-8509-C9CCAC9912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721-4EC5-8509-C9CCAC99128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721-4EC5-8509-C9CCAC99128D}"/>
                </c:ext>
              </c:extLst>
            </c:dLbl>
            <c:dLbl>
              <c:idx val="5"/>
              <c:layout>
                <c:manualLayout>
                  <c:x val="-3.2666696492999643E-2"/>
                  <c:y val="-5.19635198854416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721-4EC5-8509-C9CCAC9912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'miesto ponorenia'!$AB$4:$AB$9</c:f>
                <c:numCache>
                  <c:formatCode>General</c:formatCode>
                  <c:ptCount val="6"/>
                  <c:pt idx="0">
                    <c:v>0.56071383075504733</c:v>
                  </c:pt>
                  <c:pt idx="1">
                    <c:v>0.45782092569038357</c:v>
                  </c:pt>
                  <c:pt idx="2">
                    <c:v>0.5775811631277461</c:v>
                  </c:pt>
                  <c:pt idx="3">
                    <c:v>0.46043457732885329</c:v>
                  </c:pt>
                  <c:pt idx="4">
                    <c:v>0.34292856398964505</c:v>
                  </c:pt>
                  <c:pt idx="5">
                    <c:v>0.19390719429665326</c:v>
                  </c:pt>
                </c:numCache>
              </c:numRef>
            </c:plus>
            <c:minus>
              <c:numRef>
                <c:f>'miesto ponorenia'!$AB$4:$AB$9</c:f>
                <c:numCache>
                  <c:formatCode>General</c:formatCode>
                  <c:ptCount val="6"/>
                  <c:pt idx="0">
                    <c:v>0.56071383075504733</c:v>
                  </c:pt>
                  <c:pt idx="1">
                    <c:v>0.45782092569038357</c:v>
                  </c:pt>
                  <c:pt idx="2">
                    <c:v>0.5775811631277461</c:v>
                  </c:pt>
                  <c:pt idx="3">
                    <c:v>0.46043457732885329</c:v>
                  </c:pt>
                  <c:pt idx="4">
                    <c:v>0.34292856398964505</c:v>
                  </c:pt>
                  <c:pt idx="5">
                    <c:v>0.19390719429665326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00B050">
                    <a:alpha val="50000"/>
                  </a:srgbClr>
                </a:solidFill>
                <a:round/>
              </a:ln>
              <a:effectLst/>
            </c:spPr>
          </c:errBars>
          <c:xVal>
            <c:numRef>
              <c:f>'miesto ponorenia'!$C$4:$C$9</c:f>
              <c:numCache>
                <c:formatCode>0.00</c:formatCode>
                <c:ptCount val="6"/>
                <c:pt idx="0">
                  <c:v>20.399999999999999</c:v>
                </c:pt>
                <c:pt idx="1">
                  <c:v>19.399999999999999</c:v>
                </c:pt>
                <c:pt idx="2">
                  <c:v>17.899999999999999</c:v>
                </c:pt>
                <c:pt idx="3">
                  <c:v>16.100000000000001</c:v>
                </c:pt>
                <c:pt idx="4">
                  <c:v>14.3</c:v>
                </c:pt>
                <c:pt idx="5">
                  <c:v>12.9</c:v>
                </c:pt>
              </c:numCache>
            </c:numRef>
          </c:xVal>
          <c:yVal>
            <c:numRef>
              <c:f>'miesto ponorenia'!$AC$4:$AC$9</c:f>
              <c:numCache>
                <c:formatCode>0.00</c:formatCode>
                <c:ptCount val="6"/>
                <c:pt idx="0" formatCode="General">
                  <c:v>16.659999999999997</c:v>
                </c:pt>
                <c:pt idx="1">
                  <c:v>15.779999999999998</c:v>
                </c:pt>
                <c:pt idx="2">
                  <c:v>14.579999999999998</c:v>
                </c:pt>
                <c:pt idx="3">
                  <c:v>14.599999999999998</c:v>
                </c:pt>
                <c:pt idx="4">
                  <c:v>13.679999999999998</c:v>
                </c:pt>
                <c:pt idx="5">
                  <c:v>12.68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2721-4EC5-8509-C9CCAC99128D}"/>
            </c:ext>
          </c:extLst>
        </c:ser>
        <c:ser>
          <c:idx val="3"/>
          <c:order val="3"/>
          <c:tx>
            <c:v>2 cm from wall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721-4EC5-8509-C9CCAC99128D}"/>
                </c:ext>
              </c:extLst>
            </c:dLbl>
            <c:dLbl>
              <c:idx val="1"/>
              <c:layout>
                <c:manualLayout>
                  <c:x val="-3.2666696492999643E-2"/>
                  <c:y val="-8.00632709039469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2721-4EC5-8509-C9CCAC99128D}"/>
                </c:ext>
              </c:extLst>
            </c:dLbl>
            <c:dLbl>
              <c:idx val="2"/>
              <c:layout>
                <c:manualLayout>
                  <c:x val="-3.2666696492999768E-2"/>
                  <c:y val="-5.19635198854415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83%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721-4EC5-8509-C9CCAC99128D}"/>
                </c:ext>
              </c:extLst>
            </c:dLbl>
            <c:dLbl>
              <c:idx val="3"/>
              <c:layout>
                <c:manualLayout>
                  <c:x val="-3.4474940802505918E-2"/>
                  <c:y val="-4.35335945798899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75%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2721-4EC5-8509-C9CCAC9912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'miesto ponorenia'!$AK$4:$AK$7</c:f>
                <c:numCache>
                  <c:formatCode>General</c:formatCode>
                  <c:ptCount val="4"/>
                  <c:pt idx="0">
                    <c:v>0.64992307237087688</c:v>
                  </c:pt>
                  <c:pt idx="1">
                    <c:v>0.77974354758471698</c:v>
                  </c:pt>
                  <c:pt idx="2">
                    <c:v>0.48989794855663565</c:v>
                  </c:pt>
                  <c:pt idx="3">
                    <c:v>0.37094473981982817</c:v>
                  </c:pt>
                </c:numCache>
              </c:numRef>
            </c:plus>
            <c:minus>
              <c:numRef>
                <c:f>'miesto ponorenia'!$AK$4:$AK$7</c:f>
                <c:numCache>
                  <c:formatCode>General</c:formatCode>
                  <c:ptCount val="4"/>
                  <c:pt idx="0">
                    <c:v>0.64992307237087688</c:v>
                  </c:pt>
                  <c:pt idx="1">
                    <c:v>0.77974354758471698</c:v>
                  </c:pt>
                  <c:pt idx="2">
                    <c:v>0.48989794855663565</c:v>
                  </c:pt>
                  <c:pt idx="3">
                    <c:v>0.37094473981982817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accent4">
                    <a:alpha val="50000"/>
                  </a:schemeClr>
                </a:solidFill>
                <a:round/>
              </a:ln>
              <a:effectLst/>
            </c:spPr>
          </c:errBars>
          <c:xVal>
            <c:numRef>
              <c:f>'miesto ponorenia'!$C$4:$C$9</c:f>
              <c:numCache>
                <c:formatCode>0.00</c:formatCode>
                <c:ptCount val="6"/>
                <c:pt idx="0">
                  <c:v>20.399999999999999</c:v>
                </c:pt>
                <c:pt idx="1">
                  <c:v>19.399999999999999</c:v>
                </c:pt>
                <c:pt idx="2">
                  <c:v>17.899999999999999</c:v>
                </c:pt>
                <c:pt idx="3">
                  <c:v>16.100000000000001</c:v>
                </c:pt>
                <c:pt idx="4">
                  <c:v>14.3</c:v>
                </c:pt>
                <c:pt idx="5">
                  <c:v>12.9</c:v>
                </c:pt>
              </c:numCache>
            </c:numRef>
          </c:xVal>
          <c:yVal>
            <c:numRef>
              <c:f>'miesto ponorenia'!$AL$4:$AL$7</c:f>
              <c:numCache>
                <c:formatCode>0.00</c:formatCode>
                <c:ptCount val="4"/>
                <c:pt idx="0" formatCode="General">
                  <c:v>16.16</c:v>
                </c:pt>
                <c:pt idx="1">
                  <c:v>16.2</c:v>
                </c:pt>
                <c:pt idx="2">
                  <c:v>16.799999999999997</c:v>
                </c:pt>
                <c:pt idx="3">
                  <c:v>15.079999999999998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2721-4EC5-8509-C9CCAC99128D}"/>
            </c:ext>
          </c:extLst>
        </c:ser>
        <c:ser>
          <c:idx val="4"/>
          <c:order val="4"/>
          <c:tx>
            <c:v>1 cm from wall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721-4EC5-8509-C9CCAC9912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721-4EC5-8509-C9CCAC9912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721-4EC5-8509-C9CCAC9912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'miesto ponorenia'!$AT$4:$AT$6</c:f>
                <c:numCache>
                  <c:formatCode>General</c:formatCode>
                  <c:ptCount val="3"/>
                  <c:pt idx="0">
                    <c:v>0.4445222154178573</c:v>
                  </c:pt>
                  <c:pt idx="1">
                    <c:v>0.99599196783909771</c:v>
                  </c:pt>
                  <c:pt idx="2">
                    <c:v>0.70880180586677399</c:v>
                  </c:pt>
                </c:numCache>
              </c:numRef>
            </c:plus>
            <c:minus>
              <c:numRef>
                <c:f>'miesto ponorenia'!$AT$4:$AT$6</c:f>
                <c:numCache>
                  <c:formatCode>General</c:formatCode>
                  <c:ptCount val="3"/>
                  <c:pt idx="0">
                    <c:v>0.4445222154178573</c:v>
                  </c:pt>
                  <c:pt idx="1">
                    <c:v>0.99599196783909771</c:v>
                  </c:pt>
                  <c:pt idx="2">
                    <c:v>0.70880180586677399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7030A0">
                    <a:alpha val="50000"/>
                  </a:srgbClr>
                </a:solidFill>
                <a:round/>
              </a:ln>
              <a:effectLst/>
            </c:spPr>
          </c:errBars>
          <c:xVal>
            <c:numRef>
              <c:f>'miesto ponorenia'!$C$4:$C$9</c:f>
              <c:numCache>
                <c:formatCode>0.00</c:formatCode>
                <c:ptCount val="6"/>
                <c:pt idx="0">
                  <c:v>20.399999999999999</c:v>
                </c:pt>
                <c:pt idx="1">
                  <c:v>19.399999999999999</c:v>
                </c:pt>
                <c:pt idx="2">
                  <c:v>17.899999999999999</c:v>
                </c:pt>
                <c:pt idx="3">
                  <c:v>16.100000000000001</c:v>
                </c:pt>
                <c:pt idx="4">
                  <c:v>14.3</c:v>
                </c:pt>
                <c:pt idx="5">
                  <c:v>12.9</c:v>
                </c:pt>
              </c:numCache>
            </c:numRef>
          </c:xVal>
          <c:yVal>
            <c:numRef>
              <c:f>'miesto ponorenia'!$AU$4:$AU$6</c:f>
              <c:numCache>
                <c:formatCode>0.00</c:formatCode>
                <c:ptCount val="3"/>
                <c:pt idx="0" formatCode="General">
                  <c:v>17.419999999999998</c:v>
                </c:pt>
                <c:pt idx="1">
                  <c:v>15.799999999999999</c:v>
                </c:pt>
                <c:pt idx="2">
                  <c:v>15.94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2721-4EC5-8509-C9CCAC99128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655755615"/>
        <c:axId val="655760607"/>
      </c:scatterChart>
      <c:valAx>
        <c:axId val="655755615"/>
        <c:scaling>
          <c:orientation val="minMax"/>
          <c:min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R = height of rice [cm]</a:t>
                </a:r>
              </a:p>
            </c:rich>
          </c:tx>
          <c:layout>
            <c:manualLayout>
              <c:xMode val="edge"/>
              <c:yMode val="edge"/>
              <c:x val="0.43426724522433291"/>
              <c:y val="0.873325879892813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760607"/>
        <c:crosses val="autoZero"/>
        <c:crossBetween val="midCat"/>
      </c:valAx>
      <c:valAx>
        <c:axId val="655760607"/>
        <c:scaling>
          <c:orientation val="minMax"/>
          <c:min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sk-SK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z = depth of immersion [cm]</a:t>
                </a:r>
              </a:p>
            </c:rich>
          </c:tx>
          <c:layout>
            <c:manualLayout>
              <c:xMode val="edge"/>
              <c:yMode val="edge"/>
              <c:x val="1.2194673629930475E-2"/>
              <c:y val="0.28063200944122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sk-SK"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75561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k-S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/>
              <a:t>- Force chains visualize intermolecular forces</a:t>
            </a:r>
            <a:endParaRPr sz="1200"/>
          </a:p>
          <a:p>
            <a:pPr indent="-17145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sk-SK" sz="1200"/>
              <a:t>Emerging by the complex interaction of individual grains under stress exerted on the granular material</a:t>
            </a:r>
            <a:endParaRPr sz="1200"/>
          </a:p>
          <a:p>
            <a:pPr indent="-9525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k-SK" sz="1200"/>
              <a:t>Best conditions:</a:t>
            </a:r>
            <a:endParaRPr/>
          </a:p>
          <a:p>
            <a:pPr indent="-342900" lvl="1" marL="74492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9"/>
              <a:buFont typeface="Calibri"/>
              <a:buAutoNum type="arabicPeriod"/>
            </a:pPr>
            <a:r>
              <a:rPr lang="sk-SK" sz="1229"/>
              <a:t>Wide stick with big surface area</a:t>
            </a:r>
            <a:endParaRPr sz="1229"/>
          </a:p>
          <a:p>
            <a:pPr indent="-342900" lvl="1" marL="74492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9"/>
              <a:buFont typeface="Calibri"/>
              <a:buAutoNum type="arabicPeriod"/>
            </a:pPr>
            <a:r>
              <a:rPr lang="sk-SK" sz="1229"/>
              <a:t>A lot of granular material</a:t>
            </a:r>
            <a:endParaRPr sz="1229"/>
          </a:p>
          <a:p>
            <a:pPr indent="-342900" lvl="1" marL="74492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9"/>
              <a:buFont typeface="Calibri"/>
              <a:buAutoNum type="arabicPeriod"/>
            </a:pPr>
            <a:r>
              <a:rPr lang="sk-SK" sz="1229"/>
              <a:t>Deep immersion</a:t>
            </a:r>
            <a:endParaRPr sz="1229"/>
          </a:p>
          <a:p>
            <a:pPr indent="-342900" lvl="1" marL="74492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9"/>
              <a:buFont typeface="Calibri"/>
              <a:buAutoNum type="arabicPeriod"/>
            </a:pPr>
            <a:r>
              <a:rPr lang="sk-SK" sz="1229"/>
              <a:t>Lightweight vessel</a:t>
            </a:r>
            <a:endParaRPr sz="1229"/>
          </a:p>
          <a:p>
            <a:pPr indent="-342900" lvl="1" marL="74492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9"/>
              <a:buFont typeface="Calibri"/>
              <a:buAutoNum type="arabicPeriod"/>
            </a:pPr>
            <a:r>
              <a:rPr lang="sk-SK" sz="1229"/>
              <a:t>Rough surface of components</a:t>
            </a:r>
            <a:endParaRPr sz="1229"/>
          </a:p>
          <a:p>
            <a:pPr indent="-342900" lvl="1" marL="74492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9"/>
              <a:buFont typeface="Calibri"/>
              <a:buAutoNum type="arabicPeriod"/>
            </a:pPr>
            <a:r>
              <a:rPr lang="sk-SK" sz="1229"/>
              <a:t>Large grain density</a:t>
            </a:r>
            <a:endParaRPr sz="1229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  <p:sp>
        <p:nvSpPr>
          <p:cNvPr id="528" name="Google Shape;52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48" name="Google Shape;548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0202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9"/>
              <a:buFont typeface="Calibri"/>
              <a:buNone/>
            </a:pPr>
            <a:r>
              <a:rPr b="1" i="1" lang="sk-SK" sz="1229" u="sng"/>
              <a:t>WE USED SEVERAL SOURCES AND WERE UNABLE TO CITE THEM PROPERLY ON ONE SLIDE.</a:t>
            </a:r>
            <a:endParaRPr b="1" i="1" sz="1229" u="sng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/>
              <a:t>A parameter determining the maximum density of randomly arranged solid objects</a:t>
            </a:r>
            <a:endParaRPr sz="19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/>
              <a:t>The more we shake » the grater the density </a:t>
            </a:r>
            <a:r>
              <a:rPr lang="sk-SK" sz="1600">
                <a:solidFill>
                  <a:schemeClr val="dk1"/>
                </a:solidFill>
              </a:rPr>
              <a:t>(e.g. during transportation)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/>
              <a:t>Not possible infinitely, limit = RCP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/>
              <a:t>Effect of object shape: </a:t>
            </a:r>
            <a:endParaRPr/>
          </a:p>
          <a:p>
            <a:pPr indent="-101536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Courier New"/>
              <a:buChar char="o"/>
            </a:pPr>
            <a:r>
              <a:rPr lang="sk-SK" sz="1599" u="sng"/>
              <a:t>polydisperse</a:t>
            </a:r>
            <a:r>
              <a:rPr lang="sk-SK" sz="1599"/>
              <a:t> grains can be arbitrarily close to 1 </a:t>
            </a:r>
            <a:endParaRPr sz="1599"/>
          </a:p>
          <a:p>
            <a:pPr indent="-101536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Courier New"/>
              <a:buChar char="o"/>
            </a:pPr>
            <a:r>
              <a:rPr lang="sk-SK" sz="1599" u="sng"/>
              <a:t>(relatively) monodisperse</a:t>
            </a:r>
            <a:r>
              <a:rPr lang="sk-SK" sz="1599"/>
              <a:t> grains – shape plays a big role</a:t>
            </a:r>
            <a:br>
              <a:rPr lang="sk-SK" sz="1599"/>
            </a:br>
            <a:r>
              <a:rPr lang="sk-SK" sz="1599"/>
              <a:t>(RCP of spheres = 0,64; RCP of M&amp;M´s candy = 0,68)</a:t>
            </a:r>
            <a:endParaRPr sz="1599"/>
          </a:p>
          <a:p>
            <a:pPr indent="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Courier New"/>
              <a:buNone/>
            </a:pPr>
            <a:r>
              <a:t/>
            </a:r>
            <a:endParaRPr sz="1599"/>
          </a:p>
          <a:p>
            <a:pPr indent="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Courier New"/>
              <a:buNone/>
            </a:pPr>
            <a:r>
              <a:t/>
            </a:r>
            <a:endParaRPr sz="1599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Courier New"/>
              <a:buNone/>
            </a:pPr>
            <a:r>
              <a:rPr b="1" lang="sk-SK" sz="1599"/>
              <a:t>Deviation of our measurements: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600"/>
              <a:t>- Measuring cylinder –» deviation 0,5 ml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600"/>
              <a:t>- Weighting scale –» deviation 0,005 g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Courier New"/>
              <a:buNone/>
            </a:pPr>
            <a:r>
              <a:t/>
            </a:r>
            <a:endParaRPr sz="1599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  <p:sp>
        <p:nvSpPr>
          <p:cNvPr id="562" name="Google Shape;56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85" name="Google Shape;585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  <p:sp>
        <p:nvSpPr>
          <p:cNvPr id="600" name="Google Shape;60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6" name="Google Shape;62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k-SK" sz="1200"/>
              <a:t>- 7 different vessels </a:t>
            </a:r>
            <a:br>
              <a:rPr lang="sk-SK" sz="1200"/>
            </a:br>
            <a:r>
              <a:rPr lang="sk-SK" sz="1200"/>
              <a:t>(by weight, width and height)</a:t>
            </a:r>
            <a:endParaRPr sz="12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/>
              <a:t>- Weighting scale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/>
              <a:t>- Ruler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/>
              <a:t>- Measuring cylinder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  <p:sp>
        <p:nvSpPr>
          <p:cNvPr id="627" name="Google Shape;62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9" name="Google Shape;649;p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6" name="Google Shape;696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97" name="Google Shape;697;p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11" name="Google Shape;711;p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2" name="Google Shape;72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sk-SK"/>
              <a:t>Succesful lifting at least 3 seconds in the air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sk-SK"/>
              <a:t>I always shook the vessel to get to the RCP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9" name="Google Shape;729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30" name="Google Shape;730;p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Google Shape;74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  <p:sp>
        <p:nvSpPr>
          <p:cNvPr id="741" name="Google Shape;74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66" name="Google Shape;766;p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" name="Google Shape;777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78" name="Google Shape;778;p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8" name="Google Shape;788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89" name="Google Shape;789;p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9" name="Google Shape;799;p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00" name="Google Shape;800;p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1" name="Google Shape;811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12" name="Google Shape;812;p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0" name="Google Shape;820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21" name="Google Shape;821;p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9" name="Google Shape;839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40" name="Google Shape;840;p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>Very quickly</a:t>
            </a:r>
            <a:endParaRPr/>
          </a:p>
        </p:txBody>
      </p:sp>
      <p:sp>
        <p:nvSpPr>
          <p:cNvPr id="390" name="Google Shape;39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1" name="Google Shape;871;p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72" name="Google Shape;872;p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2" name="Google Shape;892;p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sk-SK"/>
              <a:t>Bimetallic strip 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sk-SK"/>
              <a:t>consists of 2 different metals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sk-SK"/>
              <a:t>Ex. Steel &amp; brass</a:t>
            </a:r>
            <a:endParaRPr/>
          </a:p>
        </p:txBody>
      </p:sp>
      <p:sp>
        <p:nvSpPr>
          <p:cNvPr id="893" name="Google Shape;893;p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4" name="Google Shape;904;p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05" name="Google Shape;905;p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2" name="Google Shape;912;p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13" name="Google Shape;913;p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0" name="Google Shape;920;p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21" name="Google Shape;921;p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7" name="Google Shape;937;p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38" name="Google Shape;938;p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9" name="Google Shape;949;p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1" name="Google Shape;981;p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2" name="Google Shape;982;p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/>
              <a:t>Shortly the experimental methodology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r>
              <a:rPr lang="sk-SK" sz="1200">
                <a:latin typeface="Century Gothic"/>
                <a:ea typeface="Century Gothic"/>
                <a:cs typeface="Century Gothic"/>
                <a:sym typeface="Century Gothic"/>
              </a:rPr>
              <a:t>Take a </a:t>
            </a:r>
            <a:r>
              <a:rPr b="1" lang="sk-SK" sz="1200">
                <a:latin typeface="Century Gothic"/>
                <a:ea typeface="Century Gothic"/>
                <a:cs typeface="Century Gothic"/>
                <a:sym typeface="Century Gothic"/>
              </a:rPr>
              <a:t>vessel</a:t>
            </a:r>
            <a:r>
              <a:rPr lang="sk-SK" sz="1200">
                <a:latin typeface="Century Gothic"/>
                <a:ea typeface="Century Gothic"/>
                <a:cs typeface="Century Gothic"/>
                <a:sym typeface="Century Gothic"/>
              </a:rPr>
              <a:t> and pour some </a:t>
            </a:r>
            <a:r>
              <a:rPr b="1" lang="sk-SK" sz="1200">
                <a:latin typeface="Century Gothic"/>
                <a:ea typeface="Century Gothic"/>
                <a:cs typeface="Century Gothic"/>
                <a:sym typeface="Century Gothic"/>
              </a:rPr>
              <a:t>granular material</a:t>
            </a:r>
            <a:r>
              <a:rPr lang="sk-SK" sz="1200">
                <a:latin typeface="Century Gothic"/>
                <a:ea typeface="Century Gothic"/>
                <a:cs typeface="Century Gothic"/>
                <a:sym typeface="Century Gothic"/>
              </a:rPr>
              <a:t> into it, for example, rice. If you </a:t>
            </a:r>
            <a:r>
              <a:rPr b="1" lang="sk-SK" sz="1200">
                <a:latin typeface="Century Gothic"/>
                <a:ea typeface="Century Gothic"/>
                <a:cs typeface="Century Gothic"/>
                <a:sym typeface="Century Gothic"/>
              </a:rPr>
              <a:t>dip</a:t>
            </a:r>
            <a:r>
              <a:rPr lang="sk-SK" sz="1200">
                <a:latin typeface="Century Gothic"/>
                <a:ea typeface="Century Gothic"/>
                <a:cs typeface="Century Gothic"/>
                <a:sym typeface="Century Gothic"/>
              </a:rPr>
              <a:t> e.g. a </a:t>
            </a:r>
            <a:r>
              <a:rPr b="1" lang="sk-SK" sz="1200">
                <a:latin typeface="Century Gothic"/>
                <a:ea typeface="Century Gothic"/>
                <a:cs typeface="Century Gothic"/>
                <a:sym typeface="Century Gothic"/>
              </a:rPr>
              <a:t>spoon</a:t>
            </a:r>
            <a:r>
              <a:rPr lang="sk-SK" sz="1200">
                <a:latin typeface="Century Gothic"/>
                <a:ea typeface="Century Gothic"/>
                <a:cs typeface="Century Gothic"/>
                <a:sym typeface="Century Gothic"/>
              </a:rPr>
              <a:t> into it, then at a certain depth of immersion, you can </a:t>
            </a:r>
            <a:r>
              <a:rPr b="1" lang="sk-SK" sz="1200">
                <a:latin typeface="Century Gothic"/>
                <a:ea typeface="Century Gothic"/>
                <a:cs typeface="Century Gothic"/>
                <a:sym typeface="Century Gothic"/>
              </a:rPr>
              <a:t>lift</a:t>
            </a:r>
            <a:r>
              <a:rPr lang="sk-SK" sz="1200">
                <a:latin typeface="Century Gothic"/>
                <a:ea typeface="Century Gothic"/>
                <a:cs typeface="Century Gothic"/>
                <a:sym typeface="Century Gothic"/>
              </a:rPr>
              <a:t> the vessel and contents by holding the spoon.</a:t>
            </a:r>
            <a:br>
              <a:rPr lang="sk-SK" sz="12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sk-SK" sz="1200">
                <a:latin typeface="Century Gothic"/>
                <a:ea typeface="Century Gothic"/>
                <a:cs typeface="Century Gothic"/>
                <a:sym typeface="Century Gothic"/>
              </a:rPr>
              <a:t>Explain</a:t>
            </a:r>
            <a:r>
              <a:rPr lang="sk-SK" sz="1200">
                <a:latin typeface="Century Gothic"/>
                <a:ea typeface="Century Gothic"/>
                <a:cs typeface="Century Gothic"/>
                <a:sym typeface="Century Gothic"/>
              </a:rPr>
              <a:t> this phenomenon and </a:t>
            </a:r>
            <a:r>
              <a:rPr b="1" lang="sk-SK" sz="1200">
                <a:latin typeface="Century Gothic"/>
                <a:ea typeface="Century Gothic"/>
                <a:cs typeface="Century Gothic"/>
                <a:sym typeface="Century Gothic"/>
              </a:rPr>
              <a:t>explore the relevant parameters </a:t>
            </a:r>
            <a:r>
              <a:rPr lang="sk-SK" sz="1200">
                <a:latin typeface="Century Gothic"/>
                <a:ea typeface="Century Gothic"/>
                <a:cs typeface="Century Gothic"/>
                <a:sym typeface="Century Gothic"/>
              </a:rPr>
              <a:t>of the system.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1" name="Google Shape;991;p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92" name="Google Shape;992;p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2" name="Google Shape;1002;p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03" name="Google Shape;1003;p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1" name="Google Shape;1021;p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22" name="Google Shape;1022;p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1" name="Google Shape;1031;p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2" name="Google Shape;1032;p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0" name="Google Shape;1040;p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41" name="Google Shape;1041;p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0" name="Google Shape;1050;p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51" name="Google Shape;1051;p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0" name="Google Shape;1060;p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61" name="Google Shape;1061;p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9" name="Google Shape;1069;p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70" name="Google Shape;1070;p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>Detailed, demonstrative, deep, comprehensible, must show physical insight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>Interaction between grains, vessel, stick = friction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>We put a stick inside – it’s quite hard to put it in – pressure force is increased =&gt; friction force is increased</a:t>
            </a:r>
            <a:endParaRPr/>
          </a:p>
        </p:txBody>
      </p:sp>
      <p:sp>
        <p:nvSpPr>
          <p:cNvPr id="445" name="Google Shape;44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/>
              <a:t>- Force chains visualize intermolecular forces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/>
              <a:t>- Emerging by the complex interaction of individual grains under stress exerted on the granular material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/>
              <a:t>- Force chains visualize intermolecular forces</a:t>
            </a:r>
            <a:endParaRPr sz="1200"/>
          </a:p>
          <a:p>
            <a:pPr indent="-17145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sk-SK" sz="1200"/>
              <a:t>Emerging by the complex interaction of individual grains under stress exerted on the granular material</a:t>
            </a:r>
            <a:endParaRPr sz="1200"/>
          </a:p>
          <a:p>
            <a:pPr indent="-9525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k-SK" sz="1200"/>
              <a:t>Best conditions:</a:t>
            </a:r>
            <a:endParaRPr/>
          </a:p>
          <a:p>
            <a:pPr indent="-342900" lvl="1" marL="74492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9"/>
              <a:buFont typeface="Calibri"/>
              <a:buAutoNum type="arabicPeriod"/>
            </a:pPr>
            <a:r>
              <a:rPr lang="sk-SK" sz="1229"/>
              <a:t>Wide stick with big surface area</a:t>
            </a:r>
            <a:endParaRPr sz="1229"/>
          </a:p>
          <a:p>
            <a:pPr indent="-342900" lvl="1" marL="74492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9"/>
              <a:buFont typeface="Calibri"/>
              <a:buAutoNum type="arabicPeriod"/>
            </a:pPr>
            <a:r>
              <a:rPr lang="sk-SK" sz="1229"/>
              <a:t>A lot of granular material</a:t>
            </a:r>
            <a:endParaRPr sz="1229"/>
          </a:p>
          <a:p>
            <a:pPr indent="-342900" lvl="1" marL="74492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9"/>
              <a:buFont typeface="Calibri"/>
              <a:buAutoNum type="arabicPeriod"/>
            </a:pPr>
            <a:r>
              <a:rPr lang="sk-SK" sz="1229"/>
              <a:t>Deep immersion</a:t>
            </a:r>
            <a:endParaRPr sz="1229"/>
          </a:p>
          <a:p>
            <a:pPr indent="-342900" lvl="1" marL="74492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9"/>
              <a:buFont typeface="Calibri"/>
              <a:buAutoNum type="arabicPeriod"/>
            </a:pPr>
            <a:r>
              <a:rPr lang="sk-SK" sz="1229"/>
              <a:t>Lightweight vessel</a:t>
            </a:r>
            <a:endParaRPr sz="1229"/>
          </a:p>
          <a:p>
            <a:pPr indent="-342900" lvl="1" marL="74492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9"/>
              <a:buFont typeface="Calibri"/>
              <a:buAutoNum type="arabicPeriod"/>
            </a:pPr>
            <a:r>
              <a:rPr lang="sk-SK" sz="1229"/>
              <a:t>Rough surface of components</a:t>
            </a:r>
            <a:endParaRPr sz="1229"/>
          </a:p>
          <a:p>
            <a:pPr indent="-342900" lvl="1" marL="74492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9"/>
              <a:buFont typeface="Calibri"/>
              <a:buAutoNum type="arabicPeriod"/>
            </a:pPr>
            <a:r>
              <a:rPr lang="sk-SK" sz="1229"/>
              <a:t>Large grain density</a:t>
            </a:r>
            <a:endParaRPr sz="1229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  <p:sp>
        <p:nvSpPr>
          <p:cNvPr id="500" name="Google Shape;50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9"/>
          <p:cNvSpPr txBox="1"/>
          <p:nvPr>
            <p:ph type="ctrTitle"/>
          </p:nvPr>
        </p:nvSpPr>
        <p:spPr>
          <a:xfrm>
            <a:off x="2372753" y="2793600"/>
            <a:ext cx="4398493" cy="37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00"/>
              <a:buFont typeface="Century Gothic"/>
              <a:buNone/>
              <a:defRPr b="1" i="0" sz="23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49"/>
          <p:cNvSpPr txBox="1"/>
          <p:nvPr>
            <p:ph idx="1" type="subTitle"/>
          </p:nvPr>
        </p:nvSpPr>
        <p:spPr>
          <a:xfrm>
            <a:off x="5990400" y="226800"/>
            <a:ext cx="2901600" cy="633600"/>
          </a:xfrm>
          <a:prstGeom prst="rect">
            <a:avLst/>
          </a:prstGeom>
          <a:noFill/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9"/>
          <p:cNvSpPr/>
          <p:nvPr/>
        </p:nvSpPr>
        <p:spPr>
          <a:xfrm>
            <a:off x="159026" y="127221"/>
            <a:ext cx="1971924" cy="86669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49"/>
          <p:cNvSpPr/>
          <p:nvPr/>
        </p:nvSpPr>
        <p:spPr>
          <a:xfrm>
            <a:off x="809151" y="105750"/>
            <a:ext cx="3127203" cy="78446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k-SK" sz="1800" u="none" cap="none" strike="noStrike">
                <a:solidFill>
                  <a:srgbClr val="2D75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ÚVODNÉ SÚSTREDENIE TMF 2025</a:t>
            </a:r>
            <a:endParaRPr b="1" i="0" sz="1800" u="none" cap="none" strike="noStrike">
              <a:solidFill>
                <a:srgbClr val="2D75B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oat of arms of Slovakia - Wikipedia" id="15" name="Google Shape;1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26" y="127221"/>
            <a:ext cx="587127" cy="73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clusion 1">
  <p:cSld name="Coclusion 1">
    <p:bg>
      <p:bgPr>
        <a:solidFill>
          <a:srgbClr val="2E75B5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8"/>
          <p:cNvSpPr/>
          <p:nvPr>
            <p:ph idx="2" type="pic"/>
          </p:nvPr>
        </p:nvSpPr>
        <p:spPr>
          <a:xfrm>
            <a:off x="4859402" y="3746171"/>
            <a:ext cx="3037689" cy="227716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58"/>
          <p:cNvSpPr/>
          <p:nvPr>
            <p:ph idx="3" type="pic"/>
          </p:nvPr>
        </p:nvSpPr>
        <p:spPr>
          <a:xfrm>
            <a:off x="4842067" y="834668"/>
            <a:ext cx="3037689" cy="227716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58"/>
          <p:cNvSpPr/>
          <p:nvPr>
            <p:ph idx="4" type="pic"/>
          </p:nvPr>
        </p:nvSpPr>
        <p:spPr>
          <a:xfrm>
            <a:off x="1246909" y="3746170"/>
            <a:ext cx="3037689" cy="227716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58"/>
          <p:cNvSpPr/>
          <p:nvPr>
            <p:ph idx="5" type="pic"/>
          </p:nvPr>
        </p:nvSpPr>
        <p:spPr>
          <a:xfrm>
            <a:off x="1246908" y="834667"/>
            <a:ext cx="3037689" cy="227716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58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83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">
  <p:cSld name="Appendix">
    <p:bg>
      <p:bgPr>
        <a:solidFill>
          <a:srgbClr val="2E75B5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9"/>
          <p:cNvSpPr txBox="1"/>
          <p:nvPr/>
        </p:nvSpPr>
        <p:spPr>
          <a:xfrm>
            <a:off x="1782614" y="2705725"/>
            <a:ext cx="5578771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8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APPENDIX</a:t>
            </a:r>
            <a:endParaRPr b="1" sz="8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 statement">
  <p:cSld name="Problem statem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0"/>
          <p:cNvSpPr txBox="1"/>
          <p:nvPr>
            <p:ph type="title"/>
          </p:nvPr>
        </p:nvSpPr>
        <p:spPr>
          <a:xfrm>
            <a:off x="628650" y="617150"/>
            <a:ext cx="7886700" cy="7704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60"/>
          <p:cNvSpPr txBox="1"/>
          <p:nvPr>
            <p:ph idx="1" type="body"/>
          </p:nvPr>
        </p:nvSpPr>
        <p:spPr>
          <a:xfrm>
            <a:off x="628650" y="2594432"/>
            <a:ext cx="4002617" cy="3306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60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73" name="Google Shape;73;p60"/>
          <p:cNvSpPr/>
          <p:nvPr>
            <p:ph idx="2" type="pic"/>
          </p:nvPr>
        </p:nvSpPr>
        <p:spPr>
          <a:xfrm>
            <a:off x="4808538" y="2593975"/>
            <a:ext cx="3706812" cy="33067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 - 5 categories">
  <p:cSld name="Overview - 5 categorie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1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61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grpSp>
        <p:nvGrpSpPr>
          <p:cNvPr id="77" name="Google Shape;77;p61"/>
          <p:cNvGrpSpPr/>
          <p:nvPr/>
        </p:nvGrpSpPr>
        <p:grpSpPr>
          <a:xfrm>
            <a:off x="629669" y="1649406"/>
            <a:ext cx="883941" cy="804895"/>
            <a:chOff x="629669" y="1635947"/>
            <a:chExt cx="883941" cy="804895"/>
          </a:xfrm>
        </p:grpSpPr>
        <p:sp>
          <p:nvSpPr>
            <p:cNvPr id="78" name="Google Shape;78;p61"/>
            <p:cNvSpPr txBox="1"/>
            <p:nvPr/>
          </p:nvSpPr>
          <p:spPr>
            <a:xfrm>
              <a:off x="629669" y="1707696"/>
              <a:ext cx="4427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sk-SK" sz="3600">
                  <a:solidFill>
                    <a:srgbClr val="2E75B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b="1" i="1" sz="36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Google Shape;79;p61"/>
            <p:cNvSpPr/>
            <p:nvPr/>
          </p:nvSpPr>
          <p:spPr>
            <a:xfrm>
              <a:off x="1434787" y="1635947"/>
              <a:ext cx="78823" cy="804895"/>
            </a:xfrm>
            <a:prstGeom prst="roundRect">
              <a:avLst>
                <a:gd fmla="val 50000" name="adj"/>
              </a:avLst>
            </a:prstGeom>
            <a:solidFill>
              <a:srgbClr val="2E7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61"/>
          <p:cNvGrpSpPr/>
          <p:nvPr/>
        </p:nvGrpSpPr>
        <p:grpSpPr>
          <a:xfrm>
            <a:off x="629669" y="2624482"/>
            <a:ext cx="883941" cy="804895"/>
            <a:chOff x="629669" y="1635947"/>
            <a:chExt cx="883941" cy="804895"/>
          </a:xfrm>
        </p:grpSpPr>
        <p:sp>
          <p:nvSpPr>
            <p:cNvPr id="81" name="Google Shape;81;p61"/>
            <p:cNvSpPr txBox="1"/>
            <p:nvPr/>
          </p:nvSpPr>
          <p:spPr>
            <a:xfrm>
              <a:off x="629669" y="1707696"/>
              <a:ext cx="4427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sk-SK" sz="3600">
                  <a:solidFill>
                    <a:srgbClr val="2E75B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b="1" i="1" sz="36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Google Shape;82;p61"/>
            <p:cNvSpPr/>
            <p:nvPr/>
          </p:nvSpPr>
          <p:spPr>
            <a:xfrm>
              <a:off x="1434787" y="1635947"/>
              <a:ext cx="78823" cy="804895"/>
            </a:xfrm>
            <a:prstGeom prst="roundRect">
              <a:avLst>
                <a:gd fmla="val 50000" name="adj"/>
              </a:avLst>
            </a:prstGeom>
            <a:solidFill>
              <a:srgbClr val="2E7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61"/>
          <p:cNvGrpSpPr/>
          <p:nvPr/>
        </p:nvGrpSpPr>
        <p:grpSpPr>
          <a:xfrm>
            <a:off x="629669" y="3595899"/>
            <a:ext cx="883941" cy="804895"/>
            <a:chOff x="629669" y="1635947"/>
            <a:chExt cx="883941" cy="804895"/>
          </a:xfrm>
        </p:grpSpPr>
        <p:sp>
          <p:nvSpPr>
            <p:cNvPr id="84" name="Google Shape;84;p61"/>
            <p:cNvSpPr txBox="1"/>
            <p:nvPr/>
          </p:nvSpPr>
          <p:spPr>
            <a:xfrm>
              <a:off x="629669" y="1707696"/>
              <a:ext cx="4427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sk-SK" sz="3600">
                  <a:solidFill>
                    <a:srgbClr val="2E75B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b="1" i="1" sz="36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Google Shape;85;p61"/>
            <p:cNvSpPr/>
            <p:nvPr/>
          </p:nvSpPr>
          <p:spPr>
            <a:xfrm>
              <a:off x="1434787" y="1635947"/>
              <a:ext cx="78823" cy="804895"/>
            </a:xfrm>
            <a:prstGeom prst="roundRect">
              <a:avLst>
                <a:gd fmla="val 50000" name="adj"/>
              </a:avLst>
            </a:prstGeom>
            <a:solidFill>
              <a:srgbClr val="2E7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61"/>
          <p:cNvGrpSpPr/>
          <p:nvPr/>
        </p:nvGrpSpPr>
        <p:grpSpPr>
          <a:xfrm>
            <a:off x="629669" y="4570962"/>
            <a:ext cx="883941" cy="804895"/>
            <a:chOff x="629669" y="1635947"/>
            <a:chExt cx="883941" cy="804895"/>
          </a:xfrm>
        </p:grpSpPr>
        <p:sp>
          <p:nvSpPr>
            <p:cNvPr id="87" name="Google Shape;87;p61"/>
            <p:cNvSpPr txBox="1"/>
            <p:nvPr/>
          </p:nvSpPr>
          <p:spPr>
            <a:xfrm>
              <a:off x="629669" y="1707696"/>
              <a:ext cx="4427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sk-SK" sz="3600">
                  <a:solidFill>
                    <a:srgbClr val="2E75B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 b="1" i="1" sz="36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Google Shape;88;p61"/>
            <p:cNvSpPr/>
            <p:nvPr/>
          </p:nvSpPr>
          <p:spPr>
            <a:xfrm>
              <a:off x="1434787" y="1635947"/>
              <a:ext cx="78823" cy="804895"/>
            </a:xfrm>
            <a:prstGeom prst="roundRect">
              <a:avLst>
                <a:gd fmla="val 50000" name="adj"/>
              </a:avLst>
            </a:prstGeom>
            <a:solidFill>
              <a:srgbClr val="2E7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61"/>
          <p:cNvGrpSpPr/>
          <p:nvPr/>
        </p:nvGrpSpPr>
        <p:grpSpPr>
          <a:xfrm>
            <a:off x="629669" y="5557488"/>
            <a:ext cx="883941" cy="804895"/>
            <a:chOff x="629669" y="1635947"/>
            <a:chExt cx="883941" cy="804895"/>
          </a:xfrm>
        </p:grpSpPr>
        <p:sp>
          <p:nvSpPr>
            <p:cNvPr id="90" name="Google Shape;90;p61"/>
            <p:cNvSpPr txBox="1"/>
            <p:nvPr/>
          </p:nvSpPr>
          <p:spPr>
            <a:xfrm>
              <a:off x="629669" y="1707696"/>
              <a:ext cx="4427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sk-SK" sz="3600">
                  <a:solidFill>
                    <a:srgbClr val="2E75B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</a:t>
              </a:r>
              <a:endParaRPr b="1" i="1" sz="36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Google Shape;91;p61"/>
            <p:cNvSpPr/>
            <p:nvPr/>
          </p:nvSpPr>
          <p:spPr>
            <a:xfrm>
              <a:off x="1434787" y="1635947"/>
              <a:ext cx="78823" cy="804895"/>
            </a:xfrm>
            <a:prstGeom prst="roundRect">
              <a:avLst>
                <a:gd fmla="val 50000" name="adj"/>
              </a:avLst>
            </a:prstGeom>
            <a:solidFill>
              <a:srgbClr val="2E7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61"/>
          <p:cNvSpPr txBox="1"/>
          <p:nvPr>
            <p:ph idx="1" type="body"/>
          </p:nvPr>
        </p:nvSpPr>
        <p:spPr>
          <a:xfrm>
            <a:off x="1875978" y="1695328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61"/>
          <p:cNvSpPr txBox="1"/>
          <p:nvPr>
            <p:ph idx="2" type="body"/>
          </p:nvPr>
        </p:nvSpPr>
        <p:spPr>
          <a:xfrm>
            <a:off x="1875978" y="2054701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61"/>
          <p:cNvSpPr txBox="1"/>
          <p:nvPr>
            <p:ph idx="3" type="body"/>
          </p:nvPr>
        </p:nvSpPr>
        <p:spPr>
          <a:xfrm>
            <a:off x="1874700" y="2671638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61"/>
          <p:cNvSpPr txBox="1"/>
          <p:nvPr>
            <p:ph idx="4" type="body"/>
          </p:nvPr>
        </p:nvSpPr>
        <p:spPr>
          <a:xfrm>
            <a:off x="1874700" y="3031011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61"/>
          <p:cNvSpPr txBox="1"/>
          <p:nvPr>
            <p:ph idx="5" type="body"/>
          </p:nvPr>
        </p:nvSpPr>
        <p:spPr>
          <a:xfrm>
            <a:off x="1874700" y="3639344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61"/>
          <p:cNvSpPr txBox="1"/>
          <p:nvPr>
            <p:ph idx="6" type="body"/>
          </p:nvPr>
        </p:nvSpPr>
        <p:spPr>
          <a:xfrm>
            <a:off x="1874700" y="3998717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61"/>
          <p:cNvSpPr txBox="1"/>
          <p:nvPr>
            <p:ph idx="7" type="body"/>
          </p:nvPr>
        </p:nvSpPr>
        <p:spPr>
          <a:xfrm>
            <a:off x="1875978" y="4616884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61"/>
          <p:cNvSpPr txBox="1"/>
          <p:nvPr>
            <p:ph idx="8" type="body"/>
          </p:nvPr>
        </p:nvSpPr>
        <p:spPr>
          <a:xfrm>
            <a:off x="1875978" y="4976257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61"/>
          <p:cNvSpPr txBox="1"/>
          <p:nvPr>
            <p:ph idx="9" type="body"/>
          </p:nvPr>
        </p:nvSpPr>
        <p:spPr>
          <a:xfrm>
            <a:off x="1874700" y="5587267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61"/>
          <p:cNvSpPr txBox="1"/>
          <p:nvPr>
            <p:ph idx="13" type="body"/>
          </p:nvPr>
        </p:nvSpPr>
        <p:spPr>
          <a:xfrm>
            <a:off x="1874700" y="5946640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 - 4 categories">
  <p:cSld name="Overview - 4 categorie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2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62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grpSp>
        <p:nvGrpSpPr>
          <p:cNvPr id="105" name="Google Shape;105;p62"/>
          <p:cNvGrpSpPr/>
          <p:nvPr/>
        </p:nvGrpSpPr>
        <p:grpSpPr>
          <a:xfrm>
            <a:off x="629669" y="1649406"/>
            <a:ext cx="883941" cy="804895"/>
            <a:chOff x="629669" y="1635947"/>
            <a:chExt cx="883941" cy="804895"/>
          </a:xfrm>
        </p:grpSpPr>
        <p:sp>
          <p:nvSpPr>
            <p:cNvPr id="106" name="Google Shape;106;p62"/>
            <p:cNvSpPr txBox="1"/>
            <p:nvPr/>
          </p:nvSpPr>
          <p:spPr>
            <a:xfrm>
              <a:off x="629669" y="1707696"/>
              <a:ext cx="4427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sk-SK" sz="3600">
                  <a:solidFill>
                    <a:srgbClr val="2E75B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b="1" i="1" sz="36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" name="Google Shape;107;p62"/>
            <p:cNvSpPr/>
            <p:nvPr/>
          </p:nvSpPr>
          <p:spPr>
            <a:xfrm>
              <a:off x="1434787" y="1635947"/>
              <a:ext cx="78823" cy="804895"/>
            </a:xfrm>
            <a:prstGeom prst="roundRect">
              <a:avLst>
                <a:gd fmla="val 50000" name="adj"/>
              </a:avLst>
            </a:prstGeom>
            <a:solidFill>
              <a:srgbClr val="2E7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62"/>
          <p:cNvGrpSpPr/>
          <p:nvPr/>
        </p:nvGrpSpPr>
        <p:grpSpPr>
          <a:xfrm>
            <a:off x="628890" y="2882429"/>
            <a:ext cx="883941" cy="804895"/>
            <a:chOff x="629669" y="1635947"/>
            <a:chExt cx="883941" cy="804895"/>
          </a:xfrm>
        </p:grpSpPr>
        <p:sp>
          <p:nvSpPr>
            <p:cNvPr id="109" name="Google Shape;109;p62"/>
            <p:cNvSpPr txBox="1"/>
            <p:nvPr/>
          </p:nvSpPr>
          <p:spPr>
            <a:xfrm>
              <a:off x="629669" y="1707696"/>
              <a:ext cx="4427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sk-SK" sz="3600">
                  <a:solidFill>
                    <a:srgbClr val="2E75B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b="1" i="1" sz="36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" name="Google Shape;110;p62"/>
            <p:cNvSpPr/>
            <p:nvPr/>
          </p:nvSpPr>
          <p:spPr>
            <a:xfrm>
              <a:off x="1434787" y="1635947"/>
              <a:ext cx="78823" cy="804895"/>
            </a:xfrm>
            <a:prstGeom prst="roundRect">
              <a:avLst>
                <a:gd fmla="val 50000" name="adj"/>
              </a:avLst>
            </a:prstGeom>
            <a:solidFill>
              <a:srgbClr val="2E7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62"/>
          <p:cNvGrpSpPr/>
          <p:nvPr/>
        </p:nvGrpSpPr>
        <p:grpSpPr>
          <a:xfrm>
            <a:off x="628890" y="4193303"/>
            <a:ext cx="883941" cy="804895"/>
            <a:chOff x="629669" y="1635947"/>
            <a:chExt cx="883941" cy="804895"/>
          </a:xfrm>
        </p:grpSpPr>
        <p:sp>
          <p:nvSpPr>
            <p:cNvPr id="112" name="Google Shape;112;p62"/>
            <p:cNvSpPr txBox="1"/>
            <p:nvPr/>
          </p:nvSpPr>
          <p:spPr>
            <a:xfrm>
              <a:off x="629669" y="1707696"/>
              <a:ext cx="4427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sk-SK" sz="3600">
                  <a:solidFill>
                    <a:srgbClr val="2E75B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b="1" i="1" sz="36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" name="Google Shape;113;p62"/>
            <p:cNvSpPr/>
            <p:nvPr/>
          </p:nvSpPr>
          <p:spPr>
            <a:xfrm>
              <a:off x="1434787" y="1635947"/>
              <a:ext cx="78823" cy="804895"/>
            </a:xfrm>
            <a:prstGeom prst="roundRect">
              <a:avLst>
                <a:gd fmla="val 50000" name="adj"/>
              </a:avLst>
            </a:prstGeom>
            <a:solidFill>
              <a:srgbClr val="2E7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62"/>
          <p:cNvGrpSpPr/>
          <p:nvPr/>
        </p:nvGrpSpPr>
        <p:grpSpPr>
          <a:xfrm>
            <a:off x="628890" y="5387699"/>
            <a:ext cx="883941" cy="804895"/>
            <a:chOff x="629669" y="1635947"/>
            <a:chExt cx="883941" cy="804895"/>
          </a:xfrm>
        </p:grpSpPr>
        <p:sp>
          <p:nvSpPr>
            <p:cNvPr id="115" name="Google Shape;115;p62"/>
            <p:cNvSpPr txBox="1"/>
            <p:nvPr/>
          </p:nvSpPr>
          <p:spPr>
            <a:xfrm>
              <a:off x="629669" y="1707696"/>
              <a:ext cx="4427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sk-SK" sz="3600">
                  <a:solidFill>
                    <a:srgbClr val="2E75B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 b="1" i="1" sz="36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6" name="Google Shape;116;p62"/>
            <p:cNvSpPr/>
            <p:nvPr/>
          </p:nvSpPr>
          <p:spPr>
            <a:xfrm>
              <a:off x="1434787" y="1635947"/>
              <a:ext cx="78823" cy="804895"/>
            </a:xfrm>
            <a:prstGeom prst="roundRect">
              <a:avLst>
                <a:gd fmla="val 50000" name="adj"/>
              </a:avLst>
            </a:prstGeom>
            <a:solidFill>
              <a:srgbClr val="2E7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875978" y="1695328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62"/>
          <p:cNvSpPr txBox="1"/>
          <p:nvPr>
            <p:ph idx="2" type="body"/>
          </p:nvPr>
        </p:nvSpPr>
        <p:spPr>
          <a:xfrm>
            <a:off x="1875978" y="2054701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62"/>
          <p:cNvSpPr txBox="1"/>
          <p:nvPr>
            <p:ph idx="3" type="body"/>
          </p:nvPr>
        </p:nvSpPr>
        <p:spPr>
          <a:xfrm>
            <a:off x="1873921" y="2929585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62"/>
          <p:cNvSpPr txBox="1"/>
          <p:nvPr>
            <p:ph idx="4" type="body"/>
          </p:nvPr>
        </p:nvSpPr>
        <p:spPr>
          <a:xfrm>
            <a:off x="1873921" y="3288958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62"/>
          <p:cNvSpPr txBox="1"/>
          <p:nvPr>
            <p:ph idx="5" type="body"/>
          </p:nvPr>
        </p:nvSpPr>
        <p:spPr>
          <a:xfrm>
            <a:off x="1873921" y="4236748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62"/>
          <p:cNvSpPr txBox="1"/>
          <p:nvPr>
            <p:ph idx="6" type="body"/>
          </p:nvPr>
        </p:nvSpPr>
        <p:spPr>
          <a:xfrm>
            <a:off x="1873921" y="4596121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62"/>
          <p:cNvSpPr txBox="1"/>
          <p:nvPr>
            <p:ph idx="7" type="body"/>
          </p:nvPr>
        </p:nvSpPr>
        <p:spPr>
          <a:xfrm>
            <a:off x="1875199" y="5433621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62"/>
          <p:cNvSpPr txBox="1"/>
          <p:nvPr>
            <p:ph idx="8" type="body"/>
          </p:nvPr>
        </p:nvSpPr>
        <p:spPr>
          <a:xfrm>
            <a:off x="1875199" y="5792994"/>
            <a:ext cx="65664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3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63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28" name="Google Shape;128;p63"/>
          <p:cNvSpPr txBox="1"/>
          <p:nvPr>
            <p:ph idx="1" type="body"/>
          </p:nvPr>
        </p:nvSpPr>
        <p:spPr>
          <a:xfrm>
            <a:off x="554400" y="1269211"/>
            <a:ext cx="1902197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1">
  <p:cSld name="4 Part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4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1" name="Google Shape;131;p64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32" name="Google Shape;132;p64"/>
          <p:cNvSpPr/>
          <p:nvPr/>
        </p:nvSpPr>
        <p:spPr>
          <a:xfrm rot="5400000">
            <a:off x="5242794" y="5606676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4"/>
          <p:cNvSpPr/>
          <p:nvPr/>
        </p:nvSpPr>
        <p:spPr>
          <a:xfrm rot="5400000">
            <a:off x="7307576" y="5606676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4"/>
          <p:cNvSpPr/>
          <p:nvPr/>
        </p:nvSpPr>
        <p:spPr>
          <a:xfrm rot="5400000">
            <a:off x="1256030" y="5606677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4"/>
          <p:cNvSpPr/>
          <p:nvPr/>
        </p:nvSpPr>
        <p:spPr>
          <a:xfrm rot="5400000">
            <a:off x="3240312" y="5606677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4"/>
          <p:cNvSpPr txBox="1"/>
          <p:nvPr>
            <p:ph idx="1" type="body"/>
          </p:nvPr>
        </p:nvSpPr>
        <p:spPr>
          <a:xfrm>
            <a:off x="427283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64"/>
          <p:cNvSpPr txBox="1"/>
          <p:nvPr>
            <p:ph idx="2" type="body"/>
          </p:nvPr>
        </p:nvSpPr>
        <p:spPr>
          <a:xfrm>
            <a:off x="2411565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64"/>
          <p:cNvSpPr txBox="1"/>
          <p:nvPr>
            <p:ph idx="3" type="body"/>
          </p:nvPr>
        </p:nvSpPr>
        <p:spPr>
          <a:xfrm>
            <a:off x="4414048" y="6116322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64"/>
          <p:cNvSpPr txBox="1"/>
          <p:nvPr>
            <p:ph idx="4" type="body"/>
          </p:nvPr>
        </p:nvSpPr>
        <p:spPr>
          <a:xfrm>
            <a:off x="6478830" y="6116321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1 subtitle">
  <p:cSld name="4 Part1 subtitl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5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2" name="Google Shape;142;p65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43" name="Google Shape;143;p65"/>
          <p:cNvSpPr/>
          <p:nvPr/>
        </p:nvSpPr>
        <p:spPr>
          <a:xfrm rot="5400000">
            <a:off x="5242794" y="5606676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5"/>
          <p:cNvSpPr/>
          <p:nvPr/>
        </p:nvSpPr>
        <p:spPr>
          <a:xfrm rot="5400000">
            <a:off x="7307576" y="5606676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5"/>
          <p:cNvSpPr/>
          <p:nvPr/>
        </p:nvSpPr>
        <p:spPr>
          <a:xfrm rot="5400000">
            <a:off x="1256030" y="5606677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5"/>
          <p:cNvSpPr/>
          <p:nvPr/>
        </p:nvSpPr>
        <p:spPr>
          <a:xfrm rot="5400000">
            <a:off x="3240312" y="5606677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5"/>
          <p:cNvSpPr txBox="1"/>
          <p:nvPr>
            <p:ph idx="1" type="body"/>
          </p:nvPr>
        </p:nvSpPr>
        <p:spPr>
          <a:xfrm>
            <a:off x="554400" y="1269211"/>
            <a:ext cx="1902197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65"/>
          <p:cNvSpPr txBox="1"/>
          <p:nvPr>
            <p:ph idx="2" type="body"/>
          </p:nvPr>
        </p:nvSpPr>
        <p:spPr>
          <a:xfrm>
            <a:off x="427283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65"/>
          <p:cNvSpPr txBox="1"/>
          <p:nvPr>
            <p:ph idx="3" type="body"/>
          </p:nvPr>
        </p:nvSpPr>
        <p:spPr>
          <a:xfrm>
            <a:off x="2411565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65"/>
          <p:cNvSpPr txBox="1"/>
          <p:nvPr>
            <p:ph idx="4" type="body"/>
          </p:nvPr>
        </p:nvSpPr>
        <p:spPr>
          <a:xfrm>
            <a:off x="4414048" y="6116322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65"/>
          <p:cNvSpPr txBox="1"/>
          <p:nvPr>
            <p:ph idx="5" type="body"/>
          </p:nvPr>
        </p:nvSpPr>
        <p:spPr>
          <a:xfrm>
            <a:off x="6478830" y="6116321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2 subtitle">
  <p:cSld name="4 Part2 subtitl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6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66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55" name="Google Shape;155;p66"/>
          <p:cNvSpPr/>
          <p:nvPr/>
        </p:nvSpPr>
        <p:spPr>
          <a:xfrm rot="5400000">
            <a:off x="5242794" y="5606676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6"/>
          <p:cNvSpPr/>
          <p:nvPr/>
        </p:nvSpPr>
        <p:spPr>
          <a:xfrm rot="5400000">
            <a:off x="7307576" y="5606676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6"/>
          <p:cNvSpPr/>
          <p:nvPr/>
        </p:nvSpPr>
        <p:spPr>
          <a:xfrm rot="5400000">
            <a:off x="3247477" y="5608650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6"/>
          <p:cNvSpPr/>
          <p:nvPr/>
        </p:nvSpPr>
        <p:spPr>
          <a:xfrm rot="5400000">
            <a:off x="1252160" y="5606677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6"/>
          <p:cNvSpPr txBox="1"/>
          <p:nvPr>
            <p:ph idx="1" type="body"/>
          </p:nvPr>
        </p:nvSpPr>
        <p:spPr>
          <a:xfrm>
            <a:off x="554400" y="1269211"/>
            <a:ext cx="1902197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66"/>
          <p:cNvSpPr txBox="1"/>
          <p:nvPr>
            <p:ph idx="2" type="body"/>
          </p:nvPr>
        </p:nvSpPr>
        <p:spPr>
          <a:xfrm>
            <a:off x="427283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66"/>
          <p:cNvSpPr txBox="1"/>
          <p:nvPr>
            <p:ph idx="3" type="body"/>
          </p:nvPr>
        </p:nvSpPr>
        <p:spPr>
          <a:xfrm>
            <a:off x="2411565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66"/>
          <p:cNvSpPr txBox="1"/>
          <p:nvPr>
            <p:ph idx="4" type="body"/>
          </p:nvPr>
        </p:nvSpPr>
        <p:spPr>
          <a:xfrm>
            <a:off x="4414048" y="6116322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66"/>
          <p:cNvSpPr txBox="1"/>
          <p:nvPr>
            <p:ph idx="5" type="body"/>
          </p:nvPr>
        </p:nvSpPr>
        <p:spPr>
          <a:xfrm>
            <a:off x="6478830" y="6116321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3 subtitle">
  <p:cSld name="4 Part3 subtitl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7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6" name="Google Shape;166;p67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67" name="Google Shape;167;p67"/>
          <p:cNvSpPr/>
          <p:nvPr/>
        </p:nvSpPr>
        <p:spPr>
          <a:xfrm rot="5400000">
            <a:off x="1252160" y="5606677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7"/>
          <p:cNvSpPr/>
          <p:nvPr/>
        </p:nvSpPr>
        <p:spPr>
          <a:xfrm rot="5400000">
            <a:off x="3247477" y="5601683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7"/>
          <p:cNvSpPr txBox="1"/>
          <p:nvPr>
            <p:ph idx="1" type="body"/>
          </p:nvPr>
        </p:nvSpPr>
        <p:spPr>
          <a:xfrm>
            <a:off x="554400" y="1269211"/>
            <a:ext cx="1902197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67"/>
          <p:cNvSpPr txBox="1"/>
          <p:nvPr>
            <p:ph idx="2" type="body"/>
          </p:nvPr>
        </p:nvSpPr>
        <p:spPr>
          <a:xfrm>
            <a:off x="427283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67"/>
          <p:cNvSpPr txBox="1"/>
          <p:nvPr>
            <p:ph idx="3" type="body"/>
          </p:nvPr>
        </p:nvSpPr>
        <p:spPr>
          <a:xfrm>
            <a:off x="2411565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67"/>
          <p:cNvSpPr txBox="1"/>
          <p:nvPr>
            <p:ph idx="4" type="body"/>
          </p:nvPr>
        </p:nvSpPr>
        <p:spPr>
          <a:xfrm>
            <a:off x="4414048" y="6116322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67"/>
          <p:cNvSpPr txBox="1"/>
          <p:nvPr>
            <p:ph idx="5" type="body"/>
          </p:nvPr>
        </p:nvSpPr>
        <p:spPr>
          <a:xfrm>
            <a:off x="6478830" y="6116321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67"/>
          <p:cNvSpPr/>
          <p:nvPr/>
        </p:nvSpPr>
        <p:spPr>
          <a:xfrm rot="5400000">
            <a:off x="7307576" y="5606676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7"/>
          <p:cNvSpPr/>
          <p:nvPr/>
        </p:nvSpPr>
        <p:spPr>
          <a:xfrm rot="5400000">
            <a:off x="5238921" y="5608650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sk">
  <p:cSld name="Tas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0"/>
          <p:cNvSpPr txBox="1"/>
          <p:nvPr>
            <p:ph type="title"/>
          </p:nvPr>
        </p:nvSpPr>
        <p:spPr>
          <a:xfrm>
            <a:off x="628650" y="617150"/>
            <a:ext cx="7886700" cy="7704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50"/>
          <p:cNvSpPr txBox="1"/>
          <p:nvPr>
            <p:ph idx="1" type="body"/>
          </p:nvPr>
        </p:nvSpPr>
        <p:spPr>
          <a:xfrm>
            <a:off x="628650" y="2594432"/>
            <a:ext cx="7886700" cy="270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50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4">
  <p:cSld name="4 Part4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8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8" name="Google Shape;178;p68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79" name="Google Shape;179;p68"/>
          <p:cNvSpPr/>
          <p:nvPr/>
        </p:nvSpPr>
        <p:spPr>
          <a:xfrm rot="5400000">
            <a:off x="1252160" y="5606677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8"/>
          <p:cNvSpPr/>
          <p:nvPr/>
        </p:nvSpPr>
        <p:spPr>
          <a:xfrm rot="5400000">
            <a:off x="3247477" y="5601683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8"/>
          <p:cNvSpPr/>
          <p:nvPr/>
        </p:nvSpPr>
        <p:spPr>
          <a:xfrm rot="5400000">
            <a:off x="7299232" y="5608650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8"/>
          <p:cNvSpPr/>
          <p:nvPr/>
        </p:nvSpPr>
        <p:spPr>
          <a:xfrm rot="5400000">
            <a:off x="5273354" y="5601683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8"/>
          <p:cNvSpPr txBox="1"/>
          <p:nvPr>
            <p:ph idx="1" type="body"/>
          </p:nvPr>
        </p:nvSpPr>
        <p:spPr>
          <a:xfrm>
            <a:off x="427283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68"/>
          <p:cNvSpPr txBox="1"/>
          <p:nvPr>
            <p:ph idx="2" type="body"/>
          </p:nvPr>
        </p:nvSpPr>
        <p:spPr>
          <a:xfrm>
            <a:off x="2411565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68"/>
          <p:cNvSpPr txBox="1"/>
          <p:nvPr>
            <p:ph idx="3" type="body"/>
          </p:nvPr>
        </p:nvSpPr>
        <p:spPr>
          <a:xfrm>
            <a:off x="4414048" y="6116322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8"/>
          <p:cNvSpPr txBox="1"/>
          <p:nvPr>
            <p:ph idx="4" type="body"/>
          </p:nvPr>
        </p:nvSpPr>
        <p:spPr>
          <a:xfrm>
            <a:off x="6478830" y="6116321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4 subtitle">
  <p:cSld name="4 Part4 subtitl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9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9" name="Google Shape;189;p69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90" name="Google Shape;190;p69"/>
          <p:cNvSpPr/>
          <p:nvPr/>
        </p:nvSpPr>
        <p:spPr>
          <a:xfrm rot="5400000">
            <a:off x="1252160" y="5606677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9"/>
          <p:cNvSpPr/>
          <p:nvPr/>
        </p:nvSpPr>
        <p:spPr>
          <a:xfrm rot="5400000">
            <a:off x="3247477" y="5601683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9"/>
          <p:cNvSpPr/>
          <p:nvPr/>
        </p:nvSpPr>
        <p:spPr>
          <a:xfrm rot="5400000">
            <a:off x="7299232" y="5608650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9"/>
          <p:cNvSpPr/>
          <p:nvPr/>
        </p:nvSpPr>
        <p:spPr>
          <a:xfrm rot="5400000">
            <a:off x="5273354" y="5601683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9"/>
          <p:cNvSpPr txBox="1"/>
          <p:nvPr>
            <p:ph idx="1" type="body"/>
          </p:nvPr>
        </p:nvSpPr>
        <p:spPr>
          <a:xfrm>
            <a:off x="554400" y="1269211"/>
            <a:ext cx="1902197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69"/>
          <p:cNvSpPr txBox="1"/>
          <p:nvPr>
            <p:ph idx="2" type="body"/>
          </p:nvPr>
        </p:nvSpPr>
        <p:spPr>
          <a:xfrm>
            <a:off x="427283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69"/>
          <p:cNvSpPr txBox="1"/>
          <p:nvPr>
            <p:ph idx="3" type="body"/>
          </p:nvPr>
        </p:nvSpPr>
        <p:spPr>
          <a:xfrm>
            <a:off x="2411565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69"/>
          <p:cNvSpPr txBox="1"/>
          <p:nvPr>
            <p:ph idx="4" type="body"/>
          </p:nvPr>
        </p:nvSpPr>
        <p:spPr>
          <a:xfrm>
            <a:off x="4414048" y="6116322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69"/>
          <p:cNvSpPr txBox="1"/>
          <p:nvPr>
            <p:ph idx="5" type="body"/>
          </p:nvPr>
        </p:nvSpPr>
        <p:spPr>
          <a:xfrm>
            <a:off x="6478830" y="6116321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1">
  <p:cSld name="5 Part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0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1" name="Google Shape;201;p70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202" name="Google Shape;202;p70"/>
          <p:cNvSpPr/>
          <p:nvPr/>
        </p:nvSpPr>
        <p:spPr>
          <a:xfrm rot="5400000">
            <a:off x="4236290" y="5756871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0"/>
          <p:cNvSpPr/>
          <p:nvPr/>
        </p:nvSpPr>
        <p:spPr>
          <a:xfrm rot="5400000">
            <a:off x="5803144" y="5754632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0"/>
          <p:cNvSpPr/>
          <p:nvPr/>
        </p:nvSpPr>
        <p:spPr>
          <a:xfrm rot="5400000">
            <a:off x="1108075" y="5754633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0"/>
          <p:cNvSpPr/>
          <p:nvPr/>
        </p:nvSpPr>
        <p:spPr>
          <a:xfrm rot="5400000">
            <a:off x="2669436" y="5756871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0"/>
          <p:cNvSpPr/>
          <p:nvPr/>
        </p:nvSpPr>
        <p:spPr>
          <a:xfrm rot="5400000">
            <a:off x="7355066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0"/>
          <p:cNvSpPr txBox="1"/>
          <p:nvPr>
            <p:ph idx="1" type="body"/>
          </p:nvPr>
        </p:nvSpPr>
        <p:spPr>
          <a:xfrm>
            <a:off x="422199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70"/>
          <p:cNvSpPr txBox="1"/>
          <p:nvPr>
            <p:ph idx="2" type="body"/>
          </p:nvPr>
        </p:nvSpPr>
        <p:spPr>
          <a:xfrm>
            <a:off x="1999190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70"/>
          <p:cNvSpPr txBox="1"/>
          <p:nvPr>
            <p:ph idx="3" type="body"/>
          </p:nvPr>
        </p:nvSpPr>
        <p:spPr>
          <a:xfrm>
            <a:off x="3566044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70"/>
          <p:cNvSpPr txBox="1"/>
          <p:nvPr>
            <p:ph idx="4" type="body"/>
          </p:nvPr>
        </p:nvSpPr>
        <p:spPr>
          <a:xfrm>
            <a:off x="5132898" y="6102395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70"/>
          <p:cNvSpPr txBox="1"/>
          <p:nvPr>
            <p:ph idx="5" type="body"/>
          </p:nvPr>
        </p:nvSpPr>
        <p:spPr>
          <a:xfrm>
            <a:off x="6683177" y="6102394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1 subtitle">
  <p:cSld name="5 Part1 sub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1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4" name="Google Shape;214;p71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215" name="Google Shape;215;p71"/>
          <p:cNvSpPr/>
          <p:nvPr/>
        </p:nvSpPr>
        <p:spPr>
          <a:xfrm rot="5400000">
            <a:off x="4236290" y="5756871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1"/>
          <p:cNvSpPr/>
          <p:nvPr/>
        </p:nvSpPr>
        <p:spPr>
          <a:xfrm rot="5400000">
            <a:off x="5803144" y="5754632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71"/>
          <p:cNvSpPr/>
          <p:nvPr/>
        </p:nvSpPr>
        <p:spPr>
          <a:xfrm rot="5400000">
            <a:off x="1108075" y="5754633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71"/>
          <p:cNvSpPr/>
          <p:nvPr/>
        </p:nvSpPr>
        <p:spPr>
          <a:xfrm rot="5400000">
            <a:off x="2669436" y="5756871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1"/>
          <p:cNvSpPr txBox="1"/>
          <p:nvPr>
            <p:ph idx="1" type="body"/>
          </p:nvPr>
        </p:nvSpPr>
        <p:spPr>
          <a:xfrm>
            <a:off x="554400" y="1269211"/>
            <a:ext cx="1902197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71"/>
          <p:cNvSpPr/>
          <p:nvPr/>
        </p:nvSpPr>
        <p:spPr>
          <a:xfrm rot="5400000">
            <a:off x="7355066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1"/>
          <p:cNvSpPr txBox="1"/>
          <p:nvPr>
            <p:ph idx="2" type="body"/>
          </p:nvPr>
        </p:nvSpPr>
        <p:spPr>
          <a:xfrm>
            <a:off x="422199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71"/>
          <p:cNvSpPr txBox="1"/>
          <p:nvPr>
            <p:ph idx="3" type="body"/>
          </p:nvPr>
        </p:nvSpPr>
        <p:spPr>
          <a:xfrm>
            <a:off x="1999190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71"/>
          <p:cNvSpPr txBox="1"/>
          <p:nvPr>
            <p:ph idx="4" type="body"/>
          </p:nvPr>
        </p:nvSpPr>
        <p:spPr>
          <a:xfrm>
            <a:off x="3566044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71"/>
          <p:cNvSpPr txBox="1"/>
          <p:nvPr>
            <p:ph idx="5" type="body"/>
          </p:nvPr>
        </p:nvSpPr>
        <p:spPr>
          <a:xfrm>
            <a:off x="5132898" y="6102395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71"/>
          <p:cNvSpPr txBox="1"/>
          <p:nvPr>
            <p:ph idx="6" type="body"/>
          </p:nvPr>
        </p:nvSpPr>
        <p:spPr>
          <a:xfrm>
            <a:off x="6683177" y="6102394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2">
  <p:cSld name="5 Part2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2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8" name="Google Shape;228;p72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229" name="Google Shape;229;p72"/>
          <p:cNvSpPr/>
          <p:nvPr/>
        </p:nvSpPr>
        <p:spPr>
          <a:xfrm rot="5400000">
            <a:off x="4236290" y="5756871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72"/>
          <p:cNvSpPr/>
          <p:nvPr/>
        </p:nvSpPr>
        <p:spPr>
          <a:xfrm rot="5400000">
            <a:off x="5803144" y="5754632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2"/>
          <p:cNvSpPr/>
          <p:nvPr/>
        </p:nvSpPr>
        <p:spPr>
          <a:xfrm rot="5400000">
            <a:off x="7355066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2"/>
          <p:cNvSpPr/>
          <p:nvPr/>
        </p:nvSpPr>
        <p:spPr>
          <a:xfrm rot="5400000">
            <a:off x="2669436" y="5756871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72"/>
          <p:cNvSpPr/>
          <p:nvPr/>
        </p:nvSpPr>
        <p:spPr>
          <a:xfrm rot="5400000">
            <a:off x="1108075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2"/>
          <p:cNvSpPr txBox="1"/>
          <p:nvPr>
            <p:ph idx="1" type="body"/>
          </p:nvPr>
        </p:nvSpPr>
        <p:spPr>
          <a:xfrm>
            <a:off x="422199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72"/>
          <p:cNvSpPr txBox="1"/>
          <p:nvPr>
            <p:ph idx="2" type="body"/>
          </p:nvPr>
        </p:nvSpPr>
        <p:spPr>
          <a:xfrm>
            <a:off x="1999190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72"/>
          <p:cNvSpPr txBox="1"/>
          <p:nvPr>
            <p:ph idx="3" type="body"/>
          </p:nvPr>
        </p:nvSpPr>
        <p:spPr>
          <a:xfrm>
            <a:off x="3566044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72"/>
          <p:cNvSpPr txBox="1"/>
          <p:nvPr>
            <p:ph idx="4" type="body"/>
          </p:nvPr>
        </p:nvSpPr>
        <p:spPr>
          <a:xfrm>
            <a:off x="5132898" y="6102395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72"/>
          <p:cNvSpPr txBox="1"/>
          <p:nvPr>
            <p:ph idx="5" type="body"/>
          </p:nvPr>
        </p:nvSpPr>
        <p:spPr>
          <a:xfrm>
            <a:off x="6683177" y="6102394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2 subtitle">
  <p:cSld name="5 Part2 subtitle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3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1" name="Google Shape;241;p73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242" name="Google Shape;242;p73"/>
          <p:cNvSpPr/>
          <p:nvPr/>
        </p:nvSpPr>
        <p:spPr>
          <a:xfrm rot="5400000">
            <a:off x="4236290" y="5756871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3"/>
          <p:cNvSpPr/>
          <p:nvPr/>
        </p:nvSpPr>
        <p:spPr>
          <a:xfrm rot="5400000">
            <a:off x="5803144" y="5754632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3"/>
          <p:cNvSpPr/>
          <p:nvPr/>
        </p:nvSpPr>
        <p:spPr>
          <a:xfrm rot="5400000">
            <a:off x="7355066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3"/>
          <p:cNvSpPr/>
          <p:nvPr/>
        </p:nvSpPr>
        <p:spPr>
          <a:xfrm rot="5400000">
            <a:off x="2669436" y="5756871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3"/>
          <p:cNvSpPr/>
          <p:nvPr/>
        </p:nvSpPr>
        <p:spPr>
          <a:xfrm rot="5400000">
            <a:off x="1108075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3"/>
          <p:cNvSpPr txBox="1"/>
          <p:nvPr>
            <p:ph idx="1" type="body"/>
          </p:nvPr>
        </p:nvSpPr>
        <p:spPr>
          <a:xfrm>
            <a:off x="554400" y="1269211"/>
            <a:ext cx="1902197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73"/>
          <p:cNvSpPr txBox="1"/>
          <p:nvPr>
            <p:ph idx="2" type="body"/>
          </p:nvPr>
        </p:nvSpPr>
        <p:spPr>
          <a:xfrm>
            <a:off x="422199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73"/>
          <p:cNvSpPr txBox="1"/>
          <p:nvPr>
            <p:ph idx="3" type="body"/>
          </p:nvPr>
        </p:nvSpPr>
        <p:spPr>
          <a:xfrm>
            <a:off x="1999190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73"/>
          <p:cNvSpPr txBox="1"/>
          <p:nvPr>
            <p:ph idx="4" type="body"/>
          </p:nvPr>
        </p:nvSpPr>
        <p:spPr>
          <a:xfrm>
            <a:off x="3566044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73"/>
          <p:cNvSpPr txBox="1"/>
          <p:nvPr>
            <p:ph idx="5" type="body"/>
          </p:nvPr>
        </p:nvSpPr>
        <p:spPr>
          <a:xfrm>
            <a:off x="5132898" y="6102395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Google Shape;252;p73"/>
          <p:cNvSpPr txBox="1"/>
          <p:nvPr>
            <p:ph idx="6" type="body"/>
          </p:nvPr>
        </p:nvSpPr>
        <p:spPr>
          <a:xfrm>
            <a:off x="6683177" y="6102394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3">
  <p:cSld name="5 Part3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4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5" name="Google Shape;255;p74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256" name="Google Shape;256;p74"/>
          <p:cNvSpPr/>
          <p:nvPr/>
        </p:nvSpPr>
        <p:spPr>
          <a:xfrm rot="5400000">
            <a:off x="5803144" y="5754632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4"/>
          <p:cNvSpPr/>
          <p:nvPr/>
        </p:nvSpPr>
        <p:spPr>
          <a:xfrm rot="5400000">
            <a:off x="7355066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4"/>
          <p:cNvSpPr/>
          <p:nvPr/>
        </p:nvSpPr>
        <p:spPr>
          <a:xfrm rot="5400000">
            <a:off x="1108075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4"/>
          <p:cNvSpPr/>
          <p:nvPr/>
        </p:nvSpPr>
        <p:spPr>
          <a:xfrm rot="5400000">
            <a:off x="4230797" y="576127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4"/>
          <p:cNvSpPr/>
          <p:nvPr/>
        </p:nvSpPr>
        <p:spPr>
          <a:xfrm rot="5400000">
            <a:off x="2659997" y="576127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4"/>
          <p:cNvSpPr txBox="1"/>
          <p:nvPr>
            <p:ph idx="1" type="body"/>
          </p:nvPr>
        </p:nvSpPr>
        <p:spPr>
          <a:xfrm>
            <a:off x="422199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74"/>
          <p:cNvSpPr txBox="1"/>
          <p:nvPr>
            <p:ph idx="2" type="body"/>
          </p:nvPr>
        </p:nvSpPr>
        <p:spPr>
          <a:xfrm>
            <a:off x="1999190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74"/>
          <p:cNvSpPr txBox="1"/>
          <p:nvPr>
            <p:ph idx="3" type="body"/>
          </p:nvPr>
        </p:nvSpPr>
        <p:spPr>
          <a:xfrm>
            <a:off x="3566044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74"/>
          <p:cNvSpPr txBox="1"/>
          <p:nvPr>
            <p:ph idx="4" type="body"/>
          </p:nvPr>
        </p:nvSpPr>
        <p:spPr>
          <a:xfrm>
            <a:off x="5132898" y="6102395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74"/>
          <p:cNvSpPr txBox="1"/>
          <p:nvPr>
            <p:ph idx="5" type="body"/>
          </p:nvPr>
        </p:nvSpPr>
        <p:spPr>
          <a:xfrm>
            <a:off x="6683177" y="6102394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3 subtitle">
  <p:cSld name="5 Part3 subtitle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5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8" name="Google Shape;268;p75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269" name="Google Shape;269;p75"/>
          <p:cNvSpPr/>
          <p:nvPr/>
        </p:nvSpPr>
        <p:spPr>
          <a:xfrm rot="5400000">
            <a:off x="5803144" y="5754632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5"/>
          <p:cNvSpPr/>
          <p:nvPr/>
        </p:nvSpPr>
        <p:spPr>
          <a:xfrm rot="5400000">
            <a:off x="7355066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75"/>
          <p:cNvSpPr/>
          <p:nvPr/>
        </p:nvSpPr>
        <p:spPr>
          <a:xfrm rot="5400000">
            <a:off x="1108075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75"/>
          <p:cNvSpPr/>
          <p:nvPr/>
        </p:nvSpPr>
        <p:spPr>
          <a:xfrm rot="5400000">
            <a:off x="4230797" y="576127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5"/>
          <p:cNvSpPr/>
          <p:nvPr/>
        </p:nvSpPr>
        <p:spPr>
          <a:xfrm rot="5400000">
            <a:off x="2659997" y="576127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5"/>
          <p:cNvSpPr txBox="1"/>
          <p:nvPr>
            <p:ph idx="1" type="body"/>
          </p:nvPr>
        </p:nvSpPr>
        <p:spPr>
          <a:xfrm>
            <a:off x="554400" y="1269211"/>
            <a:ext cx="1902197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75"/>
          <p:cNvSpPr txBox="1"/>
          <p:nvPr>
            <p:ph idx="2" type="body"/>
          </p:nvPr>
        </p:nvSpPr>
        <p:spPr>
          <a:xfrm>
            <a:off x="422199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75"/>
          <p:cNvSpPr txBox="1"/>
          <p:nvPr>
            <p:ph idx="3" type="body"/>
          </p:nvPr>
        </p:nvSpPr>
        <p:spPr>
          <a:xfrm>
            <a:off x="1999190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75"/>
          <p:cNvSpPr txBox="1"/>
          <p:nvPr>
            <p:ph idx="4" type="body"/>
          </p:nvPr>
        </p:nvSpPr>
        <p:spPr>
          <a:xfrm>
            <a:off x="3566044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75"/>
          <p:cNvSpPr txBox="1"/>
          <p:nvPr>
            <p:ph idx="5" type="body"/>
          </p:nvPr>
        </p:nvSpPr>
        <p:spPr>
          <a:xfrm>
            <a:off x="5132898" y="6102395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75"/>
          <p:cNvSpPr txBox="1"/>
          <p:nvPr>
            <p:ph idx="6" type="body"/>
          </p:nvPr>
        </p:nvSpPr>
        <p:spPr>
          <a:xfrm>
            <a:off x="6683177" y="6102394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4">
  <p:cSld name="5 Part4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6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2" name="Google Shape;282;p76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283" name="Google Shape;283;p76"/>
          <p:cNvSpPr/>
          <p:nvPr/>
        </p:nvSpPr>
        <p:spPr>
          <a:xfrm rot="5400000">
            <a:off x="7355066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76"/>
          <p:cNvSpPr/>
          <p:nvPr/>
        </p:nvSpPr>
        <p:spPr>
          <a:xfrm rot="5400000">
            <a:off x="1108075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6"/>
          <p:cNvSpPr/>
          <p:nvPr/>
        </p:nvSpPr>
        <p:spPr>
          <a:xfrm rot="5400000">
            <a:off x="2659997" y="576127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76"/>
          <p:cNvSpPr/>
          <p:nvPr/>
        </p:nvSpPr>
        <p:spPr>
          <a:xfrm rot="5400000">
            <a:off x="5792931" y="5751612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6"/>
          <p:cNvSpPr/>
          <p:nvPr/>
        </p:nvSpPr>
        <p:spPr>
          <a:xfrm rot="5400000">
            <a:off x="4230797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6"/>
          <p:cNvSpPr txBox="1"/>
          <p:nvPr>
            <p:ph idx="1" type="body"/>
          </p:nvPr>
        </p:nvSpPr>
        <p:spPr>
          <a:xfrm>
            <a:off x="422199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76"/>
          <p:cNvSpPr txBox="1"/>
          <p:nvPr>
            <p:ph idx="2" type="body"/>
          </p:nvPr>
        </p:nvSpPr>
        <p:spPr>
          <a:xfrm>
            <a:off x="1999190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76"/>
          <p:cNvSpPr txBox="1"/>
          <p:nvPr>
            <p:ph idx="3" type="body"/>
          </p:nvPr>
        </p:nvSpPr>
        <p:spPr>
          <a:xfrm>
            <a:off x="3566044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76"/>
          <p:cNvSpPr txBox="1"/>
          <p:nvPr>
            <p:ph idx="4" type="body"/>
          </p:nvPr>
        </p:nvSpPr>
        <p:spPr>
          <a:xfrm>
            <a:off x="5132898" y="6102395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76"/>
          <p:cNvSpPr txBox="1"/>
          <p:nvPr>
            <p:ph idx="5" type="body"/>
          </p:nvPr>
        </p:nvSpPr>
        <p:spPr>
          <a:xfrm>
            <a:off x="6683177" y="6102394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4 subtitle">
  <p:cSld name="5 Part4 subtitle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7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5" name="Google Shape;295;p77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296" name="Google Shape;296;p77"/>
          <p:cNvSpPr/>
          <p:nvPr/>
        </p:nvSpPr>
        <p:spPr>
          <a:xfrm rot="5400000">
            <a:off x="7355066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7"/>
          <p:cNvSpPr/>
          <p:nvPr/>
        </p:nvSpPr>
        <p:spPr>
          <a:xfrm rot="5400000">
            <a:off x="1108075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77"/>
          <p:cNvSpPr/>
          <p:nvPr/>
        </p:nvSpPr>
        <p:spPr>
          <a:xfrm rot="5400000">
            <a:off x="2659997" y="576127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77"/>
          <p:cNvSpPr/>
          <p:nvPr/>
        </p:nvSpPr>
        <p:spPr>
          <a:xfrm rot="5400000">
            <a:off x="5792931" y="5751612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7"/>
          <p:cNvSpPr/>
          <p:nvPr/>
        </p:nvSpPr>
        <p:spPr>
          <a:xfrm rot="5400000">
            <a:off x="4230797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7"/>
          <p:cNvSpPr txBox="1"/>
          <p:nvPr>
            <p:ph idx="1" type="body"/>
          </p:nvPr>
        </p:nvSpPr>
        <p:spPr>
          <a:xfrm>
            <a:off x="554400" y="1269211"/>
            <a:ext cx="1902197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77"/>
          <p:cNvSpPr txBox="1"/>
          <p:nvPr>
            <p:ph idx="2" type="body"/>
          </p:nvPr>
        </p:nvSpPr>
        <p:spPr>
          <a:xfrm>
            <a:off x="422199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Google Shape;303;p77"/>
          <p:cNvSpPr txBox="1"/>
          <p:nvPr>
            <p:ph idx="3" type="body"/>
          </p:nvPr>
        </p:nvSpPr>
        <p:spPr>
          <a:xfrm>
            <a:off x="1999190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4" name="Google Shape;304;p77"/>
          <p:cNvSpPr txBox="1"/>
          <p:nvPr>
            <p:ph idx="4" type="body"/>
          </p:nvPr>
        </p:nvSpPr>
        <p:spPr>
          <a:xfrm>
            <a:off x="3566044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77"/>
          <p:cNvSpPr txBox="1"/>
          <p:nvPr>
            <p:ph idx="5" type="body"/>
          </p:nvPr>
        </p:nvSpPr>
        <p:spPr>
          <a:xfrm>
            <a:off x="5132898" y="6102395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p77"/>
          <p:cNvSpPr txBox="1"/>
          <p:nvPr>
            <p:ph idx="6" type="body"/>
          </p:nvPr>
        </p:nvSpPr>
        <p:spPr>
          <a:xfrm>
            <a:off x="6683177" y="6102394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5400"/>
              <a:buFont typeface="Century Gothic"/>
              <a:buNone/>
              <a:defRPr b="1" i="0" sz="54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51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5">
  <p:cSld name="5 Part5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8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9" name="Google Shape;309;p78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310" name="Google Shape;310;p78"/>
          <p:cNvSpPr/>
          <p:nvPr/>
        </p:nvSpPr>
        <p:spPr>
          <a:xfrm rot="5400000">
            <a:off x="1108075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78"/>
          <p:cNvSpPr/>
          <p:nvPr/>
        </p:nvSpPr>
        <p:spPr>
          <a:xfrm rot="5400000">
            <a:off x="2659997" y="576127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78"/>
          <p:cNvSpPr/>
          <p:nvPr/>
        </p:nvSpPr>
        <p:spPr>
          <a:xfrm rot="5400000">
            <a:off x="4230797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78"/>
          <p:cNvSpPr/>
          <p:nvPr/>
        </p:nvSpPr>
        <p:spPr>
          <a:xfrm rot="5400000">
            <a:off x="7355066" y="5756513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78"/>
          <p:cNvSpPr/>
          <p:nvPr/>
        </p:nvSpPr>
        <p:spPr>
          <a:xfrm rot="5400000">
            <a:off x="5803144" y="5757360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78"/>
          <p:cNvSpPr txBox="1"/>
          <p:nvPr>
            <p:ph idx="1" type="body"/>
          </p:nvPr>
        </p:nvSpPr>
        <p:spPr>
          <a:xfrm>
            <a:off x="422199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Google Shape;316;p78"/>
          <p:cNvSpPr txBox="1"/>
          <p:nvPr>
            <p:ph idx="2" type="body"/>
          </p:nvPr>
        </p:nvSpPr>
        <p:spPr>
          <a:xfrm>
            <a:off x="1999190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p78"/>
          <p:cNvSpPr txBox="1"/>
          <p:nvPr>
            <p:ph idx="3" type="body"/>
          </p:nvPr>
        </p:nvSpPr>
        <p:spPr>
          <a:xfrm>
            <a:off x="3566044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78"/>
          <p:cNvSpPr txBox="1"/>
          <p:nvPr>
            <p:ph idx="4" type="body"/>
          </p:nvPr>
        </p:nvSpPr>
        <p:spPr>
          <a:xfrm>
            <a:off x="5132898" y="6102395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78"/>
          <p:cNvSpPr txBox="1"/>
          <p:nvPr>
            <p:ph idx="5" type="body"/>
          </p:nvPr>
        </p:nvSpPr>
        <p:spPr>
          <a:xfrm>
            <a:off x="6683177" y="6102394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5 subtitle">
  <p:cSld name="5 Part5 subtitle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9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2" name="Google Shape;322;p79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323" name="Google Shape;323;p79"/>
          <p:cNvSpPr/>
          <p:nvPr/>
        </p:nvSpPr>
        <p:spPr>
          <a:xfrm rot="5400000">
            <a:off x="1108075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79"/>
          <p:cNvSpPr/>
          <p:nvPr/>
        </p:nvSpPr>
        <p:spPr>
          <a:xfrm rot="5400000">
            <a:off x="2659997" y="576127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79"/>
          <p:cNvSpPr/>
          <p:nvPr/>
        </p:nvSpPr>
        <p:spPr>
          <a:xfrm rot="5400000">
            <a:off x="4230797" y="5749638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79"/>
          <p:cNvSpPr/>
          <p:nvPr/>
        </p:nvSpPr>
        <p:spPr>
          <a:xfrm rot="5400000">
            <a:off x="7355066" y="5756513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79"/>
          <p:cNvSpPr/>
          <p:nvPr/>
        </p:nvSpPr>
        <p:spPr>
          <a:xfrm rot="5400000">
            <a:off x="5803144" y="5757360"/>
            <a:ext cx="80578" cy="1442160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79"/>
          <p:cNvSpPr txBox="1"/>
          <p:nvPr>
            <p:ph idx="1" type="body"/>
          </p:nvPr>
        </p:nvSpPr>
        <p:spPr>
          <a:xfrm>
            <a:off x="554400" y="1269211"/>
            <a:ext cx="1902197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79"/>
          <p:cNvSpPr txBox="1"/>
          <p:nvPr>
            <p:ph idx="2" type="body"/>
          </p:nvPr>
        </p:nvSpPr>
        <p:spPr>
          <a:xfrm>
            <a:off x="422199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79"/>
          <p:cNvSpPr txBox="1"/>
          <p:nvPr>
            <p:ph idx="3" type="body"/>
          </p:nvPr>
        </p:nvSpPr>
        <p:spPr>
          <a:xfrm>
            <a:off x="1999190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p79"/>
          <p:cNvSpPr txBox="1"/>
          <p:nvPr>
            <p:ph idx="4" type="body"/>
          </p:nvPr>
        </p:nvSpPr>
        <p:spPr>
          <a:xfrm>
            <a:off x="3566044" y="6102396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79"/>
          <p:cNvSpPr txBox="1"/>
          <p:nvPr>
            <p:ph idx="5" type="body"/>
          </p:nvPr>
        </p:nvSpPr>
        <p:spPr>
          <a:xfrm>
            <a:off x="5132898" y="6102395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79"/>
          <p:cNvSpPr txBox="1"/>
          <p:nvPr>
            <p:ph idx="6" type="body"/>
          </p:nvPr>
        </p:nvSpPr>
        <p:spPr>
          <a:xfrm>
            <a:off x="6683177" y="6102394"/>
            <a:ext cx="1421070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type="titleOnly">
  <p:cSld name="TITLE_ONLY">
    <p:bg>
      <p:bgPr>
        <a:solidFill>
          <a:srgbClr val="2E75B5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0"/>
          <p:cNvSpPr txBox="1"/>
          <p:nvPr>
            <p:ph type="title"/>
          </p:nvPr>
        </p:nvSpPr>
        <p:spPr>
          <a:xfrm>
            <a:off x="628650" y="2103438"/>
            <a:ext cx="7886700" cy="2345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  <a:defRPr b="1" i="0" sz="5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6" name="Google Shape;336;p80"/>
          <p:cNvSpPr/>
          <p:nvPr/>
        </p:nvSpPr>
        <p:spPr>
          <a:xfrm>
            <a:off x="371702" y="349623"/>
            <a:ext cx="8400595" cy="6185647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80"/>
          <p:cNvSpPr txBox="1"/>
          <p:nvPr/>
        </p:nvSpPr>
        <p:spPr>
          <a:xfrm flipH="1">
            <a:off x="523978" y="1440655"/>
            <a:ext cx="55003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00"/>
              <a:buFont typeface="Century Gothic"/>
              <a:buNone/>
            </a:pPr>
            <a:r>
              <a:rPr b="1" lang="sk-SK" sz="13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1" sz="19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80"/>
          <p:cNvSpPr txBox="1"/>
          <p:nvPr/>
        </p:nvSpPr>
        <p:spPr>
          <a:xfrm>
            <a:off x="8087935" y="4754562"/>
            <a:ext cx="55003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00"/>
              <a:buFont typeface="Century Gothic"/>
              <a:buNone/>
            </a:pPr>
            <a:r>
              <a:rPr b="1" lang="sk-SK" sz="13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lusion 2">
  <p:cSld name="Conclusion 2">
    <p:bg>
      <p:bgPr>
        <a:solidFill>
          <a:srgbClr val="2E75B5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1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  <a:defRPr b="1" i="0" sz="5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1" name="Google Shape;341;p81"/>
          <p:cNvSpPr txBox="1"/>
          <p:nvPr>
            <p:ph idx="1" type="body"/>
          </p:nvPr>
        </p:nvSpPr>
        <p:spPr>
          <a:xfrm>
            <a:off x="554400" y="4311227"/>
            <a:ext cx="7886700" cy="2332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2" name="Google Shape;342;p81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343" name="Google Shape;343;p81"/>
          <p:cNvSpPr/>
          <p:nvPr>
            <p:ph idx="2" type="pic"/>
          </p:nvPr>
        </p:nvSpPr>
        <p:spPr>
          <a:xfrm>
            <a:off x="4549141" y="1479079"/>
            <a:ext cx="3891960" cy="27050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44" name="Google Shape;344;p81"/>
          <p:cNvSpPr/>
          <p:nvPr>
            <p:ph idx="3" type="pic"/>
          </p:nvPr>
        </p:nvSpPr>
        <p:spPr>
          <a:xfrm>
            <a:off x="554400" y="1479079"/>
            <a:ext cx="3891960" cy="27050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lusion 3">
  <p:cSld name="Conclusion 3">
    <p:bg>
      <p:bgPr>
        <a:solidFill>
          <a:srgbClr val="2E75B5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2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  <a:defRPr b="1" i="0" sz="5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7" name="Google Shape;347;p82"/>
          <p:cNvSpPr/>
          <p:nvPr>
            <p:ph idx="2" type="pic"/>
          </p:nvPr>
        </p:nvSpPr>
        <p:spPr>
          <a:xfrm>
            <a:off x="554400" y="1499399"/>
            <a:ext cx="4532494" cy="339772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48" name="Google Shape;348;p82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bg>
      <p:bgPr>
        <a:solidFill>
          <a:srgbClr val="2E75B5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3"/>
          <p:cNvSpPr txBox="1"/>
          <p:nvPr/>
        </p:nvSpPr>
        <p:spPr>
          <a:xfrm>
            <a:off x="1329769" y="2705725"/>
            <a:ext cx="6484467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8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 b="1" sz="8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 Preview">
  <p:cSld name="Appendix Preview">
    <p:bg>
      <p:bgPr>
        <a:solidFill>
          <a:srgbClr val="2E75B5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4"/>
          <p:cNvSpPr txBox="1"/>
          <p:nvPr/>
        </p:nvSpPr>
        <p:spPr>
          <a:xfrm>
            <a:off x="1212235" y="325958"/>
            <a:ext cx="65710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APPENDIX PREVIEW</a:t>
            </a:r>
            <a:endParaRPr b="1" sz="5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84"/>
          <p:cNvSpPr txBox="1"/>
          <p:nvPr>
            <p:ph idx="1" type="body"/>
          </p:nvPr>
        </p:nvSpPr>
        <p:spPr>
          <a:xfrm>
            <a:off x="554401" y="1604742"/>
            <a:ext cx="3625714" cy="4911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84"/>
          <p:cNvSpPr txBox="1"/>
          <p:nvPr>
            <p:ph idx="2" type="body"/>
          </p:nvPr>
        </p:nvSpPr>
        <p:spPr>
          <a:xfrm>
            <a:off x="4815386" y="1604741"/>
            <a:ext cx="3625714" cy="4911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 Title">
  <p:cSld name="Appendix Title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5"/>
          <p:cNvSpPr txBox="1"/>
          <p:nvPr>
            <p:ph idx="1" type="body"/>
          </p:nvPr>
        </p:nvSpPr>
        <p:spPr>
          <a:xfrm>
            <a:off x="554400" y="342000"/>
            <a:ext cx="414514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5400"/>
              <a:buFont typeface="Arial"/>
              <a:buNone/>
              <a:defRPr b="1" i="0" sz="54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7" name="Google Shape;357;p85"/>
          <p:cNvSpPr txBox="1"/>
          <p:nvPr>
            <p:ph idx="12" type="sldNum"/>
          </p:nvPr>
        </p:nvSpPr>
        <p:spPr>
          <a:xfrm>
            <a:off x="7195930" y="6092686"/>
            <a:ext cx="1712526" cy="765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 Subtitle">
  <p:cSld name="Appendix Subtitle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6"/>
          <p:cNvSpPr txBox="1"/>
          <p:nvPr>
            <p:ph idx="1" type="body"/>
          </p:nvPr>
        </p:nvSpPr>
        <p:spPr>
          <a:xfrm>
            <a:off x="554400" y="342000"/>
            <a:ext cx="414514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5400"/>
              <a:buFont typeface="Arial"/>
              <a:buNone/>
              <a:defRPr b="1" i="0" sz="54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86"/>
          <p:cNvSpPr txBox="1"/>
          <p:nvPr>
            <p:ph idx="2" type="body"/>
          </p:nvPr>
        </p:nvSpPr>
        <p:spPr>
          <a:xfrm>
            <a:off x="554400" y="1269211"/>
            <a:ext cx="1902197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1" name="Google Shape;361;p86"/>
          <p:cNvSpPr txBox="1"/>
          <p:nvPr>
            <p:ph idx="12" type="sldNum"/>
          </p:nvPr>
        </p:nvSpPr>
        <p:spPr>
          <a:xfrm>
            <a:off x="7195930" y="6092686"/>
            <a:ext cx="1712526" cy="765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luding Remarks">
  <p:cSld name="Concluding Remark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87"/>
          <p:cNvSpPr/>
          <p:nvPr/>
        </p:nvSpPr>
        <p:spPr>
          <a:xfrm>
            <a:off x="0" y="1737360"/>
            <a:ext cx="9144000" cy="5577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87"/>
          <p:cNvSpPr txBox="1"/>
          <p:nvPr>
            <p:ph idx="1" type="body"/>
          </p:nvPr>
        </p:nvSpPr>
        <p:spPr>
          <a:xfrm>
            <a:off x="708215" y="2096454"/>
            <a:ext cx="7727569" cy="397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87"/>
          <p:cNvSpPr txBox="1"/>
          <p:nvPr>
            <p:ph idx="2" type="body"/>
          </p:nvPr>
        </p:nvSpPr>
        <p:spPr>
          <a:xfrm>
            <a:off x="708215" y="2666866"/>
            <a:ext cx="7727569" cy="397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87"/>
          <p:cNvSpPr txBox="1"/>
          <p:nvPr>
            <p:ph idx="3" type="body"/>
          </p:nvPr>
        </p:nvSpPr>
        <p:spPr>
          <a:xfrm>
            <a:off x="708215" y="3237278"/>
            <a:ext cx="7727569" cy="397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87"/>
          <p:cNvSpPr txBox="1"/>
          <p:nvPr>
            <p:ph idx="4" type="body"/>
          </p:nvPr>
        </p:nvSpPr>
        <p:spPr>
          <a:xfrm>
            <a:off x="708214" y="3807690"/>
            <a:ext cx="7727569" cy="397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87"/>
          <p:cNvSpPr/>
          <p:nvPr/>
        </p:nvSpPr>
        <p:spPr>
          <a:xfrm>
            <a:off x="954012" y="488410"/>
            <a:ext cx="7235971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4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CONCLUDING REMARKS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87"/>
          <p:cNvSpPr txBox="1"/>
          <p:nvPr>
            <p:ph idx="5" type="body"/>
          </p:nvPr>
        </p:nvSpPr>
        <p:spPr>
          <a:xfrm>
            <a:off x="708214" y="4378483"/>
            <a:ext cx="7727569" cy="397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87"/>
          <p:cNvSpPr txBox="1"/>
          <p:nvPr>
            <p:ph idx="6" type="body"/>
          </p:nvPr>
        </p:nvSpPr>
        <p:spPr>
          <a:xfrm>
            <a:off x="708214" y="4948514"/>
            <a:ext cx="7727569" cy="397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87"/>
          <p:cNvSpPr txBox="1"/>
          <p:nvPr>
            <p:ph idx="7" type="body"/>
          </p:nvPr>
        </p:nvSpPr>
        <p:spPr>
          <a:xfrm>
            <a:off x="708214" y="5515011"/>
            <a:ext cx="7727569" cy="397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87"/>
          <p:cNvSpPr txBox="1"/>
          <p:nvPr>
            <p:ph idx="8" type="body"/>
          </p:nvPr>
        </p:nvSpPr>
        <p:spPr>
          <a:xfrm>
            <a:off x="708214" y="6085042"/>
            <a:ext cx="7727569" cy="397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2"/>
          <p:cNvSpPr txBox="1"/>
          <p:nvPr>
            <p:ph idx="1" type="body"/>
          </p:nvPr>
        </p:nvSpPr>
        <p:spPr>
          <a:xfrm>
            <a:off x="554400" y="1269211"/>
            <a:ext cx="1902197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2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5400"/>
              <a:buFont typeface="Century Gothic"/>
              <a:buNone/>
              <a:defRPr b="1" i="0" sz="54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52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4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bg>
      <p:bgPr>
        <a:solidFill>
          <a:srgbClr val="2E75B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3"/>
          <p:cNvSpPr txBox="1"/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 b="1" i="0" sz="7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53"/>
          <p:cNvSpPr txBox="1"/>
          <p:nvPr>
            <p:ph idx="1" type="body"/>
          </p:nvPr>
        </p:nvSpPr>
        <p:spPr>
          <a:xfrm>
            <a:off x="810419" y="3990612"/>
            <a:ext cx="7523162" cy="418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2">
  <p:cSld name="4 Part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4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54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33" name="Google Shape;33;p54"/>
          <p:cNvSpPr/>
          <p:nvPr/>
        </p:nvSpPr>
        <p:spPr>
          <a:xfrm rot="5400000">
            <a:off x="5242794" y="5606676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4"/>
          <p:cNvSpPr/>
          <p:nvPr/>
        </p:nvSpPr>
        <p:spPr>
          <a:xfrm rot="5400000">
            <a:off x="7307576" y="5606676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4"/>
          <p:cNvSpPr/>
          <p:nvPr/>
        </p:nvSpPr>
        <p:spPr>
          <a:xfrm rot="5400000">
            <a:off x="3247477" y="5608650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4"/>
          <p:cNvSpPr/>
          <p:nvPr/>
        </p:nvSpPr>
        <p:spPr>
          <a:xfrm rot="5400000">
            <a:off x="1252160" y="5606677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4"/>
          <p:cNvSpPr txBox="1"/>
          <p:nvPr>
            <p:ph idx="1" type="body"/>
          </p:nvPr>
        </p:nvSpPr>
        <p:spPr>
          <a:xfrm>
            <a:off x="427283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4"/>
          <p:cNvSpPr txBox="1"/>
          <p:nvPr>
            <p:ph idx="2" type="body"/>
          </p:nvPr>
        </p:nvSpPr>
        <p:spPr>
          <a:xfrm>
            <a:off x="2411565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4"/>
          <p:cNvSpPr txBox="1"/>
          <p:nvPr>
            <p:ph idx="3" type="body"/>
          </p:nvPr>
        </p:nvSpPr>
        <p:spPr>
          <a:xfrm>
            <a:off x="4414048" y="6116322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4"/>
          <p:cNvSpPr txBox="1"/>
          <p:nvPr>
            <p:ph idx="4" type="body"/>
          </p:nvPr>
        </p:nvSpPr>
        <p:spPr>
          <a:xfrm>
            <a:off x="6478830" y="6116321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 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5"/>
          <p:cNvSpPr txBox="1"/>
          <p:nvPr>
            <p:ph type="title"/>
          </p:nvPr>
        </p:nvSpPr>
        <p:spPr>
          <a:xfrm>
            <a:off x="719077" y="312750"/>
            <a:ext cx="3567703" cy="10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entury Gothic"/>
              <a:buNone/>
              <a:defRPr b="1" i="0" sz="3316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55"/>
          <p:cNvSpPr txBox="1"/>
          <p:nvPr>
            <p:ph idx="2" type="title"/>
          </p:nvPr>
        </p:nvSpPr>
        <p:spPr>
          <a:xfrm>
            <a:off x="4805722" y="312750"/>
            <a:ext cx="3567703" cy="10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entury Gothic"/>
              <a:buNone/>
              <a:defRPr b="1" i="0" sz="3316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55"/>
          <p:cNvSpPr txBox="1"/>
          <p:nvPr>
            <p:ph idx="1" type="body"/>
          </p:nvPr>
        </p:nvSpPr>
        <p:spPr>
          <a:xfrm>
            <a:off x="433828" y="2055675"/>
            <a:ext cx="4138200" cy="4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Century Gothic"/>
              <a:buChar char="•"/>
              <a:defRPr b="0" i="0" sz="211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Century Gothic"/>
              <a:buChar char="•"/>
              <a:defRPr b="0" i="0" sz="1809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200"/>
              <a:buFont typeface="Century Gothic"/>
              <a:buChar char="•"/>
              <a:defRPr b="0" i="0" sz="1658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Century Gothic"/>
              <a:buChar char="•"/>
              <a:defRPr b="0" i="0" sz="1507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Century Gothic"/>
              <a:buChar char="•"/>
              <a:defRPr b="0" i="0" sz="1357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Century Gothic"/>
              <a:buChar char="•"/>
              <a:defRPr b="0" i="0" sz="1357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Century Gothic"/>
              <a:buChar char="•"/>
              <a:defRPr b="0" i="0" sz="1357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Century Gothic"/>
              <a:buChar char="•"/>
              <a:defRPr b="0" i="0" sz="1357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Century Gothic"/>
              <a:buChar char="•"/>
              <a:defRPr b="0" i="0" sz="1357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Google Shape;45;p55"/>
          <p:cNvSpPr txBox="1"/>
          <p:nvPr>
            <p:ph idx="3" type="body"/>
          </p:nvPr>
        </p:nvSpPr>
        <p:spPr>
          <a:xfrm>
            <a:off x="4572028" y="2055675"/>
            <a:ext cx="4035090" cy="4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Century Gothic"/>
              <a:buChar char="•"/>
              <a:defRPr b="0" i="0" sz="211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Century Gothic"/>
              <a:buChar char="•"/>
              <a:defRPr b="0" i="0" sz="1809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200"/>
              <a:buFont typeface="Century Gothic"/>
              <a:buChar char="•"/>
              <a:defRPr b="0" i="0" sz="1658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Century Gothic"/>
              <a:buChar char="•"/>
              <a:defRPr b="0" i="0" sz="1507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Century Gothic"/>
              <a:buChar char="•"/>
              <a:defRPr b="0" i="0" sz="1357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Century Gothic"/>
              <a:buChar char="•"/>
              <a:defRPr b="0" i="0" sz="1357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Century Gothic"/>
              <a:buChar char="•"/>
              <a:defRPr b="0" i="0" sz="1357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Century Gothic"/>
              <a:buChar char="•"/>
              <a:defRPr b="0" i="0" sz="1357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Century Gothic"/>
              <a:buChar char="•"/>
              <a:defRPr b="0" i="0" sz="1357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55"/>
          <p:cNvSpPr txBox="1"/>
          <p:nvPr>
            <p:ph idx="12" type="sldNum"/>
          </p:nvPr>
        </p:nvSpPr>
        <p:spPr>
          <a:xfrm>
            <a:off x="6851240" y="5879298"/>
            <a:ext cx="2057455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1" i="0" sz="4522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1" i="0" sz="4522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1" i="0" sz="4522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1" i="0" sz="4522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1" i="0" sz="4522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1" i="0" sz="4522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1" i="0" sz="4522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1" i="0" sz="4522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1" i="0" sz="4522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3">
  <p:cSld name="4 Part3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6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56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50" name="Google Shape;50;p56"/>
          <p:cNvSpPr/>
          <p:nvPr/>
        </p:nvSpPr>
        <p:spPr>
          <a:xfrm rot="5400000">
            <a:off x="7307576" y="5606676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6"/>
          <p:cNvSpPr/>
          <p:nvPr/>
        </p:nvSpPr>
        <p:spPr>
          <a:xfrm rot="5400000">
            <a:off x="1252160" y="5606677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6"/>
          <p:cNvSpPr/>
          <p:nvPr/>
        </p:nvSpPr>
        <p:spPr>
          <a:xfrm rot="5400000">
            <a:off x="3247477" y="5601683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6"/>
          <p:cNvSpPr/>
          <p:nvPr/>
        </p:nvSpPr>
        <p:spPr>
          <a:xfrm rot="5400000">
            <a:off x="5238921" y="5608650"/>
            <a:ext cx="80578" cy="1738071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6"/>
          <p:cNvSpPr txBox="1"/>
          <p:nvPr>
            <p:ph idx="1" type="body"/>
          </p:nvPr>
        </p:nvSpPr>
        <p:spPr>
          <a:xfrm>
            <a:off x="427283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56"/>
          <p:cNvSpPr txBox="1"/>
          <p:nvPr>
            <p:ph idx="2" type="body"/>
          </p:nvPr>
        </p:nvSpPr>
        <p:spPr>
          <a:xfrm>
            <a:off x="2411565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56"/>
          <p:cNvSpPr txBox="1"/>
          <p:nvPr>
            <p:ph idx="3" type="body"/>
          </p:nvPr>
        </p:nvSpPr>
        <p:spPr>
          <a:xfrm>
            <a:off x="4414048" y="6116322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56"/>
          <p:cNvSpPr txBox="1"/>
          <p:nvPr>
            <p:ph idx="4" type="body"/>
          </p:nvPr>
        </p:nvSpPr>
        <p:spPr>
          <a:xfrm>
            <a:off x="6478830" y="6116321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7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57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40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theme" Target="../theme/theme2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6.png"/><Relationship Id="rId6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jpg"/><Relationship Id="rId4" Type="http://schemas.openxmlformats.org/officeDocument/2006/relationships/image" Target="../media/image2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jpg"/><Relationship Id="rId4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Relationship Id="rId4" Type="http://schemas.openxmlformats.org/officeDocument/2006/relationships/image" Target="../media/image35.png"/><Relationship Id="rId5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png"/><Relationship Id="rId4" Type="http://schemas.openxmlformats.org/officeDocument/2006/relationships/image" Target="../media/image32.jpg"/><Relationship Id="rId5" Type="http://schemas.openxmlformats.org/officeDocument/2006/relationships/image" Target="../media/image3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Relationship Id="rId4" Type="http://schemas.openxmlformats.org/officeDocument/2006/relationships/image" Target="../media/image3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5.png"/><Relationship Id="rId4" Type="http://schemas.openxmlformats.org/officeDocument/2006/relationships/image" Target="../media/image4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5" Type="http://schemas.openxmlformats.org/officeDocument/2006/relationships/image" Target="../media/image44.png"/><Relationship Id="rId6" Type="http://schemas.openxmlformats.org/officeDocument/2006/relationships/image" Target="../media/image4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1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2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Relationship Id="rId4" Type="http://schemas.openxmlformats.org/officeDocument/2006/relationships/image" Target="../media/image50.png"/><Relationship Id="rId5" Type="http://schemas.openxmlformats.org/officeDocument/2006/relationships/image" Target="../media/image62.png"/><Relationship Id="rId6" Type="http://schemas.openxmlformats.org/officeDocument/2006/relationships/image" Target="../media/image5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8.png"/><Relationship Id="rId4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5.png"/><Relationship Id="rId4" Type="http://schemas.openxmlformats.org/officeDocument/2006/relationships/image" Target="../media/image56.jpg"/><Relationship Id="rId5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6.jpg"/><Relationship Id="rId4" Type="http://schemas.openxmlformats.org/officeDocument/2006/relationships/image" Target="../media/image2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4.jpg"/><Relationship Id="rId4" Type="http://schemas.openxmlformats.org/officeDocument/2006/relationships/image" Target="../media/image6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7.jpg"/><Relationship Id="rId4" Type="http://schemas.openxmlformats.org/officeDocument/2006/relationships/image" Target="../media/image6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1.jp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"/>
          <p:cNvSpPr txBox="1"/>
          <p:nvPr>
            <p:ph type="ctrTitle"/>
          </p:nvPr>
        </p:nvSpPr>
        <p:spPr>
          <a:xfrm>
            <a:off x="2372753" y="2793600"/>
            <a:ext cx="4398493" cy="37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00"/>
              <a:buFont typeface="Century Gothic"/>
              <a:buNone/>
            </a:pPr>
            <a:r>
              <a:rPr lang="sk-SK"/>
              <a:t>12</a:t>
            </a:r>
            <a:endParaRPr/>
          </a:p>
        </p:txBody>
      </p:sp>
      <p:sp>
        <p:nvSpPr>
          <p:cNvPr id="378" name="Google Shape;378;p1"/>
          <p:cNvSpPr txBox="1"/>
          <p:nvPr>
            <p:ph idx="1" type="subTitle"/>
          </p:nvPr>
        </p:nvSpPr>
        <p:spPr>
          <a:xfrm>
            <a:off x="5990400" y="226800"/>
            <a:ext cx="2901600" cy="633600"/>
          </a:xfrm>
          <a:prstGeom prst="rect">
            <a:avLst/>
          </a:prstGeom>
          <a:noFill/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</a:pPr>
            <a:r>
              <a:rPr lang="sk-SK"/>
              <a:t>Alica Jenčová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495" y="1666252"/>
            <a:ext cx="3476625" cy="4599714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0"/>
          <p:cNvSpPr/>
          <p:nvPr/>
        </p:nvSpPr>
        <p:spPr>
          <a:xfrm rot="5400000">
            <a:off x="1233249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0"/>
          <p:cNvSpPr/>
          <p:nvPr/>
        </p:nvSpPr>
        <p:spPr>
          <a:xfrm rot="5400000">
            <a:off x="6081600" y="5749165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0"/>
          <p:cNvSpPr txBox="1"/>
          <p:nvPr>
            <p:ph idx="1" type="body"/>
          </p:nvPr>
        </p:nvSpPr>
        <p:spPr>
          <a:xfrm>
            <a:off x="554400" y="1269211"/>
            <a:ext cx="3905840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None/>
            </a:pPr>
            <a:r>
              <a:rPr lang="sk-SK"/>
              <a:t>Description of ideal conditions</a:t>
            </a:r>
            <a:endParaRPr/>
          </a:p>
        </p:txBody>
      </p:sp>
      <p:sp>
        <p:nvSpPr>
          <p:cNvPr id="534" name="Google Shape;534;p10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5400"/>
              <a:buFont typeface="Century Gothic"/>
              <a:buNone/>
            </a:pPr>
            <a:r>
              <a:rPr lang="sk-SK"/>
              <a:t>Forces analysis</a:t>
            </a:r>
            <a:endParaRPr/>
          </a:p>
        </p:txBody>
      </p:sp>
      <p:sp>
        <p:nvSpPr>
          <p:cNvPr id="535" name="Google Shape;535;p10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536" name="Google Shape;536;p10"/>
          <p:cNvSpPr/>
          <p:nvPr/>
        </p:nvSpPr>
        <p:spPr>
          <a:xfrm rot="5400000">
            <a:off x="7695951" y="5740144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0"/>
          <p:cNvSpPr txBox="1"/>
          <p:nvPr/>
        </p:nvSpPr>
        <p:spPr>
          <a:xfrm>
            <a:off x="592101" y="6112078"/>
            <a:ext cx="13628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</a:t>
            </a:r>
            <a:endParaRPr/>
          </a:p>
        </p:txBody>
      </p:sp>
      <p:sp>
        <p:nvSpPr>
          <p:cNvPr id="538" name="Google Shape;538;p10"/>
          <p:cNvSpPr txBox="1"/>
          <p:nvPr/>
        </p:nvSpPr>
        <p:spPr>
          <a:xfrm>
            <a:off x="2286608" y="6097961"/>
            <a:ext cx="12025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Explanation</a:t>
            </a:r>
            <a:endParaRPr/>
          </a:p>
        </p:txBody>
      </p:sp>
      <p:sp>
        <p:nvSpPr>
          <p:cNvPr id="539" name="Google Shape;539;p10"/>
          <p:cNvSpPr txBox="1"/>
          <p:nvPr/>
        </p:nvSpPr>
        <p:spPr>
          <a:xfrm>
            <a:off x="4129871" y="6097960"/>
            <a:ext cx="7553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</a:t>
            </a:r>
            <a:endParaRPr/>
          </a:p>
        </p:txBody>
      </p:sp>
      <p:sp>
        <p:nvSpPr>
          <p:cNvPr id="540" name="Google Shape;540;p10"/>
          <p:cNvSpPr txBox="1"/>
          <p:nvPr/>
        </p:nvSpPr>
        <p:spPr>
          <a:xfrm>
            <a:off x="5780289" y="6097959"/>
            <a:ext cx="683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Setup</a:t>
            </a:r>
            <a:endParaRPr/>
          </a:p>
        </p:txBody>
      </p:sp>
      <p:sp>
        <p:nvSpPr>
          <p:cNvPr id="541" name="Google Shape;541;p10"/>
          <p:cNvSpPr txBox="1"/>
          <p:nvPr/>
        </p:nvSpPr>
        <p:spPr>
          <a:xfrm>
            <a:off x="7326512" y="6097958"/>
            <a:ext cx="8194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Graphs</a:t>
            </a:r>
            <a:endParaRPr/>
          </a:p>
        </p:txBody>
      </p:sp>
      <p:sp>
        <p:nvSpPr>
          <p:cNvPr id="542" name="Google Shape;542;p10"/>
          <p:cNvSpPr/>
          <p:nvPr/>
        </p:nvSpPr>
        <p:spPr>
          <a:xfrm rot="5400000">
            <a:off x="4457461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0"/>
          <p:cNvSpPr/>
          <p:nvPr/>
        </p:nvSpPr>
        <p:spPr>
          <a:xfrm rot="5400000">
            <a:off x="2841853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0"/>
          <p:cNvSpPr txBox="1"/>
          <p:nvPr/>
        </p:nvSpPr>
        <p:spPr>
          <a:xfrm>
            <a:off x="4129871" y="2187166"/>
            <a:ext cx="4600857" cy="36221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19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1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Century Gothic"/>
              <a:buNone/>
            </a:pPr>
            <a:r>
              <a:rPr lang="sk-SK" sz="3600"/>
              <a:t>RCP – Random close packing</a:t>
            </a:r>
            <a:endParaRPr sz="3600"/>
          </a:p>
        </p:txBody>
      </p:sp>
      <p:sp>
        <p:nvSpPr>
          <p:cNvPr id="551" name="Google Shape;551;p11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552" name="Google Shape;552;p11"/>
          <p:cNvSpPr txBox="1"/>
          <p:nvPr>
            <p:ph idx="1" type="body"/>
          </p:nvPr>
        </p:nvSpPr>
        <p:spPr>
          <a:xfrm>
            <a:off x="427283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99"/>
              <a:buNone/>
            </a:pPr>
            <a:r>
              <a:t/>
            </a:r>
            <a:endParaRPr sz="1599"/>
          </a:p>
        </p:txBody>
      </p:sp>
      <p:sp>
        <p:nvSpPr>
          <p:cNvPr id="553" name="Google Shape;553;p11"/>
          <p:cNvSpPr txBox="1"/>
          <p:nvPr>
            <p:ph idx="2" type="body"/>
          </p:nvPr>
        </p:nvSpPr>
        <p:spPr>
          <a:xfrm>
            <a:off x="2411565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4" name="Google Shape;554;p11"/>
          <p:cNvSpPr txBox="1"/>
          <p:nvPr>
            <p:ph idx="3" type="body"/>
          </p:nvPr>
        </p:nvSpPr>
        <p:spPr>
          <a:xfrm>
            <a:off x="4414048" y="6116322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5" name="Google Shape;555;p11"/>
          <p:cNvSpPr txBox="1"/>
          <p:nvPr>
            <p:ph idx="4" type="body"/>
          </p:nvPr>
        </p:nvSpPr>
        <p:spPr>
          <a:xfrm>
            <a:off x="6478830" y="6116321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6" name="Google Shape;556;p11"/>
          <p:cNvSpPr txBox="1"/>
          <p:nvPr/>
        </p:nvSpPr>
        <p:spPr>
          <a:xfrm>
            <a:off x="28733" y="6527459"/>
            <a:ext cx="50641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https://en.wikipedia.org/wiki/Random_close_pack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sordered Packings – Complex Materials Theory Group" id="557" name="Google Shape;5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9818" y="3917476"/>
            <a:ext cx="1805079" cy="1980331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58" name="Google Shape;558;p11"/>
          <p:cNvSpPr txBox="1"/>
          <p:nvPr/>
        </p:nvSpPr>
        <p:spPr>
          <a:xfrm>
            <a:off x="680720" y="1617922"/>
            <a:ext cx="7999209" cy="3622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sk-S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parameter determining the maximum density of randomly arranged solid objects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sk-S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more we shake » the greater the density </a:t>
            </a:r>
            <a:r>
              <a:rPr lang="sk-SK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 during transportation)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sk-S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possible infinitely, limit = RCP 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sk-S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of object shape: 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Courier New"/>
              <a:buChar char="o"/>
            </a:pPr>
            <a:r>
              <a:rPr b="0" i="0" lang="sk-SK" sz="1599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polydisperse</a:t>
            </a:r>
            <a:r>
              <a:rPr b="0" i="0" lang="sk-SK" sz="1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grains can be arbitrarily close to 1 </a:t>
            </a:r>
            <a:endParaRPr b="0" i="0" sz="15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Courier New"/>
              <a:buChar char="o"/>
            </a:pPr>
            <a:r>
              <a:rPr b="0" i="0" lang="sk-SK" sz="1599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(relatively) monodisperse</a:t>
            </a:r>
            <a:r>
              <a:rPr b="0" i="0" lang="sk-SK" sz="1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grains – shape plays a big role</a:t>
            </a:r>
            <a:br>
              <a:rPr b="0" i="0" lang="sk-SK" sz="1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sk-SK" sz="1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(RCP of spheres = 0,64; RCP of M&amp;M´s candy = 0,68)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2"/>
          <p:cNvSpPr/>
          <p:nvPr/>
        </p:nvSpPr>
        <p:spPr>
          <a:xfrm rot="5400000">
            <a:off x="1233249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2"/>
          <p:cNvSpPr/>
          <p:nvPr/>
        </p:nvSpPr>
        <p:spPr>
          <a:xfrm rot="5400000">
            <a:off x="6081600" y="5749165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2"/>
          <p:cNvSpPr txBox="1"/>
          <p:nvPr>
            <p:ph idx="1" type="body"/>
          </p:nvPr>
        </p:nvSpPr>
        <p:spPr>
          <a:xfrm>
            <a:off x="554400" y="1269211"/>
            <a:ext cx="2154076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None/>
            </a:pPr>
            <a:r>
              <a:rPr lang="sk-SK"/>
              <a:t>RCP coefficient</a:t>
            </a:r>
            <a:endParaRPr/>
          </a:p>
        </p:txBody>
      </p:sp>
      <p:sp>
        <p:nvSpPr>
          <p:cNvPr id="567" name="Google Shape;567;p12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</a:pPr>
            <a:r>
              <a:rPr lang="sk-SK" sz="4800"/>
              <a:t>Random close packing</a:t>
            </a:r>
            <a:endParaRPr sz="4800"/>
          </a:p>
        </p:txBody>
      </p:sp>
      <p:sp>
        <p:nvSpPr>
          <p:cNvPr id="568" name="Google Shape;568;p12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569" name="Google Shape;569;p12"/>
          <p:cNvSpPr/>
          <p:nvPr/>
        </p:nvSpPr>
        <p:spPr>
          <a:xfrm rot="5400000">
            <a:off x="7695951" y="5740144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2"/>
          <p:cNvSpPr txBox="1"/>
          <p:nvPr/>
        </p:nvSpPr>
        <p:spPr>
          <a:xfrm>
            <a:off x="592101" y="6112078"/>
            <a:ext cx="13628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</a:t>
            </a:r>
            <a:endParaRPr/>
          </a:p>
        </p:txBody>
      </p:sp>
      <p:sp>
        <p:nvSpPr>
          <p:cNvPr id="571" name="Google Shape;571;p12"/>
          <p:cNvSpPr txBox="1"/>
          <p:nvPr/>
        </p:nvSpPr>
        <p:spPr>
          <a:xfrm>
            <a:off x="2286608" y="6097961"/>
            <a:ext cx="12025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Explanation</a:t>
            </a:r>
            <a:endParaRPr/>
          </a:p>
        </p:txBody>
      </p:sp>
      <p:sp>
        <p:nvSpPr>
          <p:cNvPr id="572" name="Google Shape;572;p12"/>
          <p:cNvSpPr txBox="1"/>
          <p:nvPr/>
        </p:nvSpPr>
        <p:spPr>
          <a:xfrm>
            <a:off x="4129871" y="6097960"/>
            <a:ext cx="7553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</a:t>
            </a:r>
            <a:endParaRPr/>
          </a:p>
        </p:txBody>
      </p:sp>
      <p:sp>
        <p:nvSpPr>
          <p:cNvPr id="573" name="Google Shape;573;p12"/>
          <p:cNvSpPr txBox="1"/>
          <p:nvPr/>
        </p:nvSpPr>
        <p:spPr>
          <a:xfrm>
            <a:off x="5780289" y="6097959"/>
            <a:ext cx="683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Setup</a:t>
            </a:r>
            <a:endParaRPr/>
          </a:p>
        </p:txBody>
      </p:sp>
      <p:sp>
        <p:nvSpPr>
          <p:cNvPr id="574" name="Google Shape;574;p12"/>
          <p:cNvSpPr txBox="1"/>
          <p:nvPr/>
        </p:nvSpPr>
        <p:spPr>
          <a:xfrm>
            <a:off x="7326512" y="6097958"/>
            <a:ext cx="8194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Graphs</a:t>
            </a:r>
            <a:endParaRPr/>
          </a:p>
        </p:txBody>
      </p:sp>
      <p:sp>
        <p:nvSpPr>
          <p:cNvPr id="575" name="Google Shape;575;p12"/>
          <p:cNvSpPr/>
          <p:nvPr/>
        </p:nvSpPr>
        <p:spPr>
          <a:xfrm rot="5400000">
            <a:off x="4457461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2"/>
          <p:cNvSpPr/>
          <p:nvPr/>
        </p:nvSpPr>
        <p:spPr>
          <a:xfrm rot="5400000">
            <a:off x="2841853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Google Shape;577;p12"/>
          <p:cNvPicPr preferRelativeResize="0"/>
          <p:nvPr/>
        </p:nvPicPr>
        <p:blipFill rotWithShape="1">
          <a:blip r:embed="rId3">
            <a:alphaModFix/>
          </a:blip>
          <a:srcRect b="0" l="1131" r="0" t="0"/>
          <a:stretch/>
        </p:blipFill>
        <p:spPr>
          <a:xfrm>
            <a:off x="486119" y="1922953"/>
            <a:ext cx="4899613" cy="3713305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2"/>
          <p:cNvSpPr txBox="1"/>
          <p:nvPr/>
        </p:nvSpPr>
        <p:spPr>
          <a:xfrm>
            <a:off x="553538" y="5741624"/>
            <a:ext cx="83321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sk-SK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Sources of literature values can be found in the appendix</a:t>
            </a:r>
            <a:endParaRPr i="1" sz="1400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79" name="Google Shape;579;p12"/>
          <p:cNvSpPr txBox="1"/>
          <p:nvPr/>
        </p:nvSpPr>
        <p:spPr>
          <a:xfrm>
            <a:off x="5507727" y="1865025"/>
            <a:ext cx="3905904" cy="51373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0" name="Google Shape;580;p12"/>
          <p:cNvSpPr txBox="1"/>
          <p:nvPr/>
        </p:nvSpPr>
        <p:spPr>
          <a:xfrm>
            <a:off x="5529632" y="2640276"/>
            <a:ext cx="4413215" cy="5137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descr="Disordered Packings – Complex Materials Theory Group" id="581" name="Google Shape;58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20911" y="3415527"/>
            <a:ext cx="2235143" cy="2452150"/>
          </a:xfrm>
          <a:prstGeom prst="rect">
            <a:avLst/>
          </a:prstGeom>
          <a:noFill/>
          <a:ln cap="sq" cmpd="sng" w="57150">
            <a:solidFill>
              <a:srgbClr val="FFC0CB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3"/>
          <p:cNvSpPr txBox="1"/>
          <p:nvPr>
            <p:ph type="title"/>
          </p:nvPr>
        </p:nvSpPr>
        <p:spPr>
          <a:xfrm>
            <a:off x="624185" y="739004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k-SK"/>
              <a:t>RCP of several granular materials</a:t>
            </a:r>
            <a:endParaRPr/>
          </a:p>
        </p:txBody>
      </p:sp>
      <p:sp>
        <p:nvSpPr>
          <p:cNvPr id="588" name="Google Shape;588;p13"/>
          <p:cNvSpPr txBox="1"/>
          <p:nvPr>
            <p:ph idx="1" type="body"/>
          </p:nvPr>
        </p:nvSpPr>
        <p:spPr>
          <a:xfrm>
            <a:off x="162712" y="5717132"/>
            <a:ext cx="7886700" cy="10007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1900"/>
              <a:t>Measuring cylinder –» deviation 0,5 ml</a:t>
            </a:r>
            <a:endParaRPr/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1900"/>
              <a:t>Weighting scale –» deviation 0,005 g</a:t>
            </a:r>
            <a:endParaRPr/>
          </a:p>
        </p:txBody>
      </p:sp>
      <p:sp>
        <p:nvSpPr>
          <p:cNvPr id="589" name="Google Shape;589;p13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graphicFrame>
        <p:nvGraphicFramePr>
          <p:cNvPr id="590" name="Google Shape;590;p13"/>
          <p:cNvGraphicFramePr/>
          <p:nvPr/>
        </p:nvGraphicFramePr>
        <p:xfrm>
          <a:off x="102357" y="18696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{BA4E64A6-4549-48B9-98AB-0EEADF808C71}</a:tableStyleId>
              </a:tblPr>
              <a:tblGrid>
                <a:gridCol w="1504050"/>
                <a:gridCol w="2064000"/>
                <a:gridCol w="1777525"/>
                <a:gridCol w="1892700"/>
                <a:gridCol w="1692075"/>
              </a:tblGrid>
              <a:tr h="571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 u="none" cap="none" strike="noStrike"/>
                        <a:t>Type of material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 u="none" cap="none" strike="noStrike"/>
                        <a:t>Density type</a:t>
                      </a:r>
                      <a:endParaRPr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 u="none" cap="none" strike="noStrike"/>
                        <a:t>Data from scientific research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 u="none" cap="none" strike="noStrike"/>
                        <a:t>Data from my experiments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41550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 u="none" cap="none" strike="noStrike"/>
                        <a:t>Short grain rice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2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  <a:tr h="367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Real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1,41256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1,452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1,42857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67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Bulk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0,798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0,777 – 0,847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0,8333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39875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>
                          <a:solidFill>
                            <a:schemeClr val="dk1"/>
                          </a:solidFill>
                        </a:rPr>
                        <a:t>Long grain rice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  <a:tr h="367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Real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1,27081 – 1,48442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1,481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828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Bulk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0,73649 – 0,81785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0,812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47825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Millet proso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5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  <a:tr h="3551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Real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-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0,1356192 –  0,148497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-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30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Bulk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sk-SK" sz="1400">
                          <a:solidFill>
                            <a:schemeClr val="dk1"/>
                          </a:solidFill>
                        </a:rPr>
                        <a:t>0,76549 </a:t>
                      </a:r>
                      <a:r>
                        <a:rPr lang="sk-SK" sz="1400"/>
                        <a:t>–</a:t>
                      </a:r>
                      <a:r>
                        <a:rPr b="0" lang="sk-SK" sz="1400">
                          <a:solidFill>
                            <a:schemeClr val="dk1"/>
                          </a:solidFill>
                        </a:rPr>
                        <a:t>  0,80967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0,731414 – 0,756835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0,723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4"/>
          <p:cNvSpPr txBox="1"/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</a:pPr>
            <a:r>
              <a:rPr lang="sk-SK"/>
              <a:t>Experimental setup</a:t>
            </a:r>
            <a:endParaRPr/>
          </a:p>
        </p:txBody>
      </p:sp>
      <p:sp>
        <p:nvSpPr>
          <p:cNvPr id="596" name="Google Shape;596;p14"/>
          <p:cNvSpPr txBox="1"/>
          <p:nvPr>
            <p:ph idx="1" type="body"/>
          </p:nvPr>
        </p:nvSpPr>
        <p:spPr>
          <a:xfrm>
            <a:off x="810419" y="3990612"/>
            <a:ext cx="7523162" cy="418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5"/>
          <p:cNvSpPr/>
          <p:nvPr/>
        </p:nvSpPr>
        <p:spPr>
          <a:xfrm rot="5400000">
            <a:off x="1233249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5"/>
          <p:cNvSpPr txBox="1"/>
          <p:nvPr>
            <p:ph idx="1" type="body"/>
          </p:nvPr>
        </p:nvSpPr>
        <p:spPr>
          <a:xfrm>
            <a:off x="554400" y="1269211"/>
            <a:ext cx="3233138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None/>
            </a:pPr>
            <a:r>
              <a:rPr lang="sk-SK"/>
              <a:t>Apparatus description</a:t>
            </a:r>
            <a:endParaRPr/>
          </a:p>
        </p:txBody>
      </p:sp>
      <p:sp>
        <p:nvSpPr>
          <p:cNvPr id="604" name="Google Shape;604;p15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5400"/>
              <a:buFont typeface="Century Gothic"/>
              <a:buNone/>
            </a:pPr>
            <a:r>
              <a:rPr lang="sk-SK"/>
              <a:t>Grains and sticks used</a:t>
            </a:r>
            <a:endParaRPr/>
          </a:p>
        </p:txBody>
      </p:sp>
      <p:sp>
        <p:nvSpPr>
          <p:cNvPr id="605" name="Google Shape;605;p15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606" name="Google Shape;606;p15"/>
          <p:cNvSpPr/>
          <p:nvPr/>
        </p:nvSpPr>
        <p:spPr>
          <a:xfrm rot="5400000">
            <a:off x="7695951" y="5740144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5"/>
          <p:cNvSpPr txBox="1"/>
          <p:nvPr/>
        </p:nvSpPr>
        <p:spPr>
          <a:xfrm>
            <a:off x="592101" y="6112078"/>
            <a:ext cx="13628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</a:t>
            </a:r>
            <a:endParaRPr/>
          </a:p>
        </p:txBody>
      </p:sp>
      <p:sp>
        <p:nvSpPr>
          <p:cNvPr id="608" name="Google Shape;608;p15"/>
          <p:cNvSpPr txBox="1"/>
          <p:nvPr/>
        </p:nvSpPr>
        <p:spPr>
          <a:xfrm>
            <a:off x="2286608" y="6097961"/>
            <a:ext cx="12025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Explanation</a:t>
            </a:r>
            <a:endParaRPr/>
          </a:p>
        </p:txBody>
      </p:sp>
      <p:sp>
        <p:nvSpPr>
          <p:cNvPr id="609" name="Google Shape;609;p15"/>
          <p:cNvSpPr txBox="1"/>
          <p:nvPr/>
        </p:nvSpPr>
        <p:spPr>
          <a:xfrm>
            <a:off x="4129871" y="6097960"/>
            <a:ext cx="7553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</a:t>
            </a:r>
            <a:endParaRPr/>
          </a:p>
        </p:txBody>
      </p:sp>
      <p:sp>
        <p:nvSpPr>
          <p:cNvPr id="610" name="Google Shape;610;p15"/>
          <p:cNvSpPr txBox="1"/>
          <p:nvPr/>
        </p:nvSpPr>
        <p:spPr>
          <a:xfrm>
            <a:off x="5780289" y="6097959"/>
            <a:ext cx="683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Setup</a:t>
            </a:r>
            <a:endParaRPr/>
          </a:p>
        </p:txBody>
      </p:sp>
      <p:sp>
        <p:nvSpPr>
          <p:cNvPr id="611" name="Google Shape;611;p15"/>
          <p:cNvSpPr txBox="1"/>
          <p:nvPr/>
        </p:nvSpPr>
        <p:spPr>
          <a:xfrm>
            <a:off x="7326512" y="6097958"/>
            <a:ext cx="8194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Graphs</a:t>
            </a:r>
            <a:endParaRPr/>
          </a:p>
        </p:txBody>
      </p:sp>
      <p:sp>
        <p:nvSpPr>
          <p:cNvPr id="612" name="Google Shape;612;p15"/>
          <p:cNvSpPr/>
          <p:nvPr/>
        </p:nvSpPr>
        <p:spPr>
          <a:xfrm rot="5400000">
            <a:off x="2841853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15"/>
          <p:cNvSpPr/>
          <p:nvPr/>
        </p:nvSpPr>
        <p:spPr>
          <a:xfrm rot="5400000">
            <a:off x="6073069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15"/>
          <p:cNvSpPr/>
          <p:nvPr/>
        </p:nvSpPr>
        <p:spPr>
          <a:xfrm rot="5400000">
            <a:off x="4467249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rázok, na ktorom je vnútri&#10;&#10;Automaticky generovaný popis" id="615" name="Google Shape;6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101" y="1807847"/>
            <a:ext cx="3839817" cy="1853532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616" name="Google Shape;616;p15"/>
          <p:cNvPicPr preferRelativeResize="0"/>
          <p:nvPr/>
        </p:nvPicPr>
        <p:blipFill rotWithShape="1">
          <a:blip r:embed="rId4">
            <a:alphaModFix/>
          </a:blip>
          <a:srcRect b="11662" l="7073" r="12542" t="14515"/>
          <a:stretch/>
        </p:blipFill>
        <p:spPr>
          <a:xfrm>
            <a:off x="592101" y="3772777"/>
            <a:ext cx="5232426" cy="2199665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17" name="Google Shape;617;p15"/>
          <p:cNvSpPr/>
          <p:nvPr/>
        </p:nvSpPr>
        <p:spPr>
          <a:xfrm>
            <a:off x="762000" y="2387600"/>
            <a:ext cx="511538" cy="538480"/>
          </a:xfrm>
          <a:prstGeom prst="ellipse">
            <a:avLst/>
          </a:prstGeom>
          <a:solidFill>
            <a:srgbClr val="1EB150">
              <a:alpha val="20000"/>
            </a:srgbClr>
          </a:solidFill>
          <a:ln cap="flat" cmpd="sng" w="38100">
            <a:solidFill>
              <a:srgbClr val="1EB1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5"/>
          <p:cNvSpPr/>
          <p:nvPr/>
        </p:nvSpPr>
        <p:spPr>
          <a:xfrm>
            <a:off x="1993538" y="2410953"/>
            <a:ext cx="888604" cy="515127"/>
          </a:xfrm>
          <a:prstGeom prst="ellipse">
            <a:avLst/>
          </a:prstGeom>
          <a:solidFill>
            <a:srgbClr val="FEC00F">
              <a:alpha val="20000"/>
            </a:srgbClr>
          </a:solidFill>
          <a:ln cap="flat" cmpd="sng" w="38100">
            <a:solidFill>
              <a:srgbClr val="FEC00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5"/>
          <p:cNvSpPr/>
          <p:nvPr/>
        </p:nvSpPr>
        <p:spPr>
          <a:xfrm>
            <a:off x="3230992" y="2473430"/>
            <a:ext cx="1223604" cy="452650"/>
          </a:xfrm>
          <a:prstGeom prst="ellipse">
            <a:avLst/>
          </a:prstGeom>
          <a:solidFill>
            <a:srgbClr val="2E75B6">
              <a:alpha val="20000"/>
            </a:srgbClr>
          </a:solidFill>
          <a:ln cap="flat" cmpd="sng" w="38100">
            <a:solidFill>
              <a:srgbClr val="2E75B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15"/>
          <p:cNvSpPr/>
          <p:nvPr/>
        </p:nvSpPr>
        <p:spPr>
          <a:xfrm>
            <a:off x="4648297" y="2435890"/>
            <a:ext cx="2566244" cy="525670"/>
          </a:xfrm>
          <a:prstGeom prst="rect">
            <a:avLst/>
          </a:prstGeom>
          <a:solidFill>
            <a:srgbClr val="FFFFFF"/>
          </a:solidFill>
          <a:ln cap="flat" cmpd="sng" w="57150">
            <a:solidFill>
              <a:srgbClr val="FEC00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400">
                <a:solidFill>
                  <a:srgbClr val="FEC00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 grain rice</a:t>
            </a:r>
            <a:endParaRPr b="1" sz="2400">
              <a:solidFill>
                <a:srgbClr val="FEC00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15"/>
          <p:cNvSpPr/>
          <p:nvPr/>
        </p:nvSpPr>
        <p:spPr>
          <a:xfrm>
            <a:off x="4648297" y="1798822"/>
            <a:ext cx="2566244" cy="525670"/>
          </a:xfrm>
          <a:prstGeom prst="rect">
            <a:avLst/>
          </a:prstGeom>
          <a:solidFill>
            <a:srgbClr val="FFFFFF"/>
          </a:solidFill>
          <a:ln cap="flat" cmpd="sng" w="57150">
            <a:solidFill>
              <a:srgbClr val="1EB1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400">
                <a:solidFill>
                  <a:srgbClr val="1EB1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Millet proso</a:t>
            </a:r>
            <a:endParaRPr b="1" sz="2400">
              <a:solidFill>
                <a:srgbClr val="1EB1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15"/>
          <p:cNvSpPr/>
          <p:nvPr/>
        </p:nvSpPr>
        <p:spPr>
          <a:xfrm>
            <a:off x="4648297" y="3071997"/>
            <a:ext cx="2566244" cy="525670"/>
          </a:xfrm>
          <a:prstGeom prst="rect">
            <a:avLst/>
          </a:prstGeom>
          <a:solidFill>
            <a:srgbClr val="FFFFFF"/>
          </a:solidFill>
          <a:ln cap="flat" cmpd="sng" w="57150">
            <a:solidFill>
              <a:srgbClr val="2E75B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400">
                <a:solidFill>
                  <a:srgbClr val="2E75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Long grain rice</a:t>
            </a:r>
            <a:endParaRPr b="1" sz="2400">
              <a:solidFill>
                <a:srgbClr val="2E75B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15"/>
          <p:cNvSpPr/>
          <p:nvPr/>
        </p:nvSpPr>
        <p:spPr>
          <a:xfrm>
            <a:off x="6046148" y="4061506"/>
            <a:ext cx="2560728" cy="1615440"/>
          </a:xfrm>
          <a:prstGeom prst="rect">
            <a:avLst/>
          </a:prstGeom>
          <a:solidFill>
            <a:schemeClr val="accent1">
              <a:alpha val="80000"/>
            </a:schemeClr>
          </a:solidFill>
          <a:ln cap="flat" cmpd="sng" w="57150">
            <a:solidFill>
              <a:srgbClr val="2E75B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Various shapes and materials were examined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6"/>
          <p:cNvSpPr/>
          <p:nvPr/>
        </p:nvSpPr>
        <p:spPr>
          <a:xfrm rot="5400000">
            <a:off x="1233249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16"/>
          <p:cNvSpPr txBox="1"/>
          <p:nvPr>
            <p:ph idx="1" type="body"/>
          </p:nvPr>
        </p:nvSpPr>
        <p:spPr>
          <a:xfrm>
            <a:off x="554400" y="1269211"/>
            <a:ext cx="3722960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None/>
            </a:pPr>
            <a:r>
              <a:rPr lang="sk-SK"/>
              <a:t>Apparatus description</a:t>
            </a:r>
            <a:endParaRPr/>
          </a:p>
        </p:txBody>
      </p:sp>
      <p:sp>
        <p:nvSpPr>
          <p:cNvPr id="631" name="Google Shape;631;p16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entury Gothic"/>
              <a:buNone/>
            </a:pPr>
            <a:r>
              <a:rPr lang="sk-SK" sz="4400"/>
              <a:t>Vessels and measuring tools</a:t>
            </a:r>
            <a:endParaRPr sz="4400"/>
          </a:p>
        </p:txBody>
      </p:sp>
      <p:sp>
        <p:nvSpPr>
          <p:cNvPr id="632" name="Google Shape;632;p16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633" name="Google Shape;633;p16"/>
          <p:cNvSpPr/>
          <p:nvPr/>
        </p:nvSpPr>
        <p:spPr>
          <a:xfrm rot="5400000">
            <a:off x="7695951" y="5740144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6"/>
          <p:cNvSpPr txBox="1"/>
          <p:nvPr/>
        </p:nvSpPr>
        <p:spPr>
          <a:xfrm>
            <a:off x="592101" y="6112078"/>
            <a:ext cx="13628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</a:t>
            </a:r>
            <a:endParaRPr/>
          </a:p>
        </p:txBody>
      </p:sp>
      <p:sp>
        <p:nvSpPr>
          <p:cNvPr id="635" name="Google Shape;635;p16"/>
          <p:cNvSpPr txBox="1"/>
          <p:nvPr/>
        </p:nvSpPr>
        <p:spPr>
          <a:xfrm>
            <a:off x="2286608" y="6097961"/>
            <a:ext cx="12025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Explanation</a:t>
            </a:r>
            <a:endParaRPr/>
          </a:p>
        </p:txBody>
      </p:sp>
      <p:sp>
        <p:nvSpPr>
          <p:cNvPr id="636" name="Google Shape;636;p16"/>
          <p:cNvSpPr txBox="1"/>
          <p:nvPr/>
        </p:nvSpPr>
        <p:spPr>
          <a:xfrm>
            <a:off x="4129871" y="6097960"/>
            <a:ext cx="7553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</a:t>
            </a:r>
            <a:endParaRPr/>
          </a:p>
        </p:txBody>
      </p:sp>
      <p:sp>
        <p:nvSpPr>
          <p:cNvPr id="637" name="Google Shape;637;p16"/>
          <p:cNvSpPr txBox="1"/>
          <p:nvPr/>
        </p:nvSpPr>
        <p:spPr>
          <a:xfrm>
            <a:off x="5780289" y="6097959"/>
            <a:ext cx="683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Setup</a:t>
            </a:r>
            <a:endParaRPr/>
          </a:p>
        </p:txBody>
      </p:sp>
      <p:sp>
        <p:nvSpPr>
          <p:cNvPr id="638" name="Google Shape;638;p16"/>
          <p:cNvSpPr txBox="1"/>
          <p:nvPr/>
        </p:nvSpPr>
        <p:spPr>
          <a:xfrm>
            <a:off x="7326512" y="6097958"/>
            <a:ext cx="8194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Graphs</a:t>
            </a:r>
            <a:endParaRPr/>
          </a:p>
        </p:txBody>
      </p:sp>
      <p:sp>
        <p:nvSpPr>
          <p:cNvPr id="639" name="Google Shape;639;p16"/>
          <p:cNvSpPr/>
          <p:nvPr/>
        </p:nvSpPr>
        <p:spPr>
          <a:xfrm rot="5400000">
            <a:off x="2841853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6"/>
          <p:cNvSpPr/>
          <p:nvPr/>
        </p:nvSpPr>
        <p:spPr>
          <a:xfrm rot="5400000">
            <a:off x="6073069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6"/>
          <p:cNvSpPr/>
          <p:nvPr/>
        </p:nvSpPr>
        <p:spPr>
          <a:xfrm rot="5400000">
            <a:off x="4467249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rázok, na ktorom je text, vnútri&#10;&#10;Automaticky generovaný popis" id="642" name="Google Shape;642;p16"/>
          <p:cNvPicPr preferRelativeResize="0"/>
          <p:nvPr/>
        </p:nvPicPr>
        <p:blipFill rotWithShape="1">
          <a:blip r:embed="rId3">
            <a:alphaModFix/>
          </a:blip>
          <a:srcRect b="18285" l="16288" r="3042" t="16233"/>
          <a:stretch/>
        </p:blipFill>
        <p:spPr>
          <a:xfrm>
            <a:off x="592101" y="1859280"/>
            <a:ext cx="2804161" cy="2631146"/>
          </a:xfrm>
          <a:prstGeom prst="rect">
            <a:avLst/>
          </a:prstGeom>
          <a:noFill/>
          <a:ln cap="sq" cmpd="sng" w="38100">
            <a:solidFill>
              <a:srgbClr val="FEC00F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Obrázok, na ktorom je text&#10;&#10;Automaticky generovaný popis" id="643" name="Google Shape;643;p16"/>
          <p:cNvPicPr preferRelativeResize="0"/>
          <p:nvPr/>
        </p:nvPicPr>
        <p:blipFill rotWithShape="1">
          <a:blip r:embed="rId4">
            <a:alphaModFix/>
          </a:blip>
          <a:srcRect b="8038" l="7594" r="11173" t="3493"/>
          <a:stretch/>
        </p:blipFill>
        <p:spPr>
          <a:xfrm>
            <a:off x="3844960" y="1873723"/>
            <a:ext cx="3891280" cy="4053841"/>
          </a:xfrm>
          <a:prstGeom prst="rect">
            <a:avLst/>
          </a:prstGeom>
          <a:noFill/>
          <a:ln cap="sq" cmpd="sng" w="38100">
            <a:solidFill>
              <a:srgbClr val="1EB15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44" name="Google Shape;644;p16"/>
          <p:cNvSpPr/>
          <p:nvPr/>
        </p:nvSpPr>
        <p:spPr>
          <a:xfrm>
            <a:off x="592100" y="4655633"/>
            <a:ext cx="2804161" cy="1425902"/>
          </a:xfrm>
          <a:prstGeom prst="rect">
            <a:avLst/>
          </a:prstGeom>
          <a:solidFill>
            <a:srgbClr val="FEC00F">
              <a:alpha val="80000"/>
            </a:srgbClr>
          </a:solidFill>
          <a:ln cap="flat" cmpd="sng" w="57150">
            <a:solidFill>
              <a:srgbClr val="FEC00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Various weights, widths and heights 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16"/>
          <p:cNvSpPr/>
          <p:nvPr/>
        </p:nvSpPr>
        <p:spPr>
          <a:xfrm>
            <a:off x="3844960" y="1873723"/>
            <a:ext cx="1855129" cy="1028243"/>
          </a:xfrm>
          <a:prstGeom prst="rect">
            <a:avLst/>
          </a:prstGeom>
          <a:solidFill>
            <a:srgbClr val="1EB150">
              <a:alpha val="80000"/>
            </a:srgbClr>
          </a:solidFill>
          <a:ln cap="flat" cmpd="sng" w="57150">
            <a:solidFill>
              <a:srgbClr val="1EB1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 on precision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7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entury Gothic"/>
              <a:buNone/>
            </a:pPr>
            <a:r>
              <a:rPr lang="sk-SK"/>
              <a:t>Relevant parameters</a:t>
            </a:r>
            <a:endParaRPr/>
          </a:p>
        </p:txBody>
      </p:sp>
      <p:sp>
        <p:nvSpPr>
          <p:cNvPr id="652" name="Google Shape;652;p17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653" name="Google Shape;653;p17"/>
          <p:cNvSpPr txBox="1"/>
          <p:nvPr>
            <p:ph idx="1" type="body"/>
          </p:nvPr>
        </p:nvSpPr>
        <p:spPr>
          <a:xfrm>
            <a:off x="427283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4" name="Google Shape;654;p17"/>
          <p:cNvSpPr txBox="1"/>
          <p:nvPr>
            <p:ph idx="2" type="body"/>
          </p:nvPr>
        </p:nvSpPr>
        <p:spPr>
          <a:xfrm>
            <a:off x="2411565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5" name="Google Shape;655;p17"/>
          <p:cNvSpPr txBox="1"/>
          <p:nvPr>
            <p:ph idx="3" type="body"/>
          </p:nvPr>
        </p:nvSpPr>
        <p:spPr>
          <a:xfrm>
            <a:off x="4414048" y="6116322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6" name="Google Shape;656;p17"/>
          <p:cNvSpPr txBox="1"/>
          <p:nvPr>
            <p:ph idx="4" type="body"/>
          </p:nvPr>
        </p:nvSpPr>
        <p:spPr>
          <a:xfrm>
            <a:off x="6478830" y="6116321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657" name="Google Shape;657;p17"/>
          <p:cNvGrpSpPr/>
          <p:nvPr/>
        </p:nvGrpSpPr>
        <p:grpSpPr>
          <a:xfrm>
            <a:off x="807060" y="1742464"/>
            <a:ext cx="7941815" cy="3901466"/>
            <a:chOff x="132075" y="2876"/>
            <a:chExt cx="7941815" cy="3901466"/>
          </a:xfrm>
        </p:grpSpPr>
        <p:sp>
          <p:nvSpPr>
            <p:cNvPr id="658" name="Google Shape;658;p17"/>
            <p:cNvSpPr/>
            <p:nvPr/>
          </p:nvSpPr>
          <p:spPr>
            <a:xfrm>
              <a:off x="132075" y="2876"/>
              <a:ext cx="1980821" cy="767339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7"/>
            <p:cNvSpPr txBox="1"/>
            <p:nvPr/>
          </p:nvSpPr>
          <p:spPr>
            <a:xfrm>
              <a:off x="154550" y="25351"/>
              <a:ext cx="1935871" cy="722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"/>
                <a:buNone/>
              </a:pPr>
              <a:r>
                <a:rPr lang="sk-SK" sz="2400">
                  <a:solidFill>
                    <a:schemeClr val="lt1"/>
                  </a:solidFill>
                  <a:latin typeface="Century"/>
                  <a:ea typeface="Century"/>
                  <a:cs typeface="Century"/>
                  <a:sym typeface="Century"/>
                </a:rPr>
                <a:t>Granular material</a:t>
              </a:r>
              <a:endParaRPr sz="24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330157" y="770216"/>
              <a:ext cx="198082" cy="4873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61" name="Google Shape;661;p17"/>
            <p:cNvSpPr/>
            <p:nvPr/>
          </p:nvSpPr>
          <p:spPr>
            <a:xfrm>
              <a:off x="528239" y="932657"/>
              <a:ext cx="1053419" cy="649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7"/>
            <p:cNvSpPr txBox="1"/>
            <p:nvPr/>
          </p:nvSpPr>
          <p:spPr>
            <a:xfrm>
              <a:off x="547270" y="951688"/>
              <a:ext cx="1015357" cy="611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"/>
                <a:buNone/>
              </a:pPr>
              <a:r>
                <a:rPr lang="sk-SK" sz="24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Shape</a:t>
              </a:r>
              <a:endParaRPr sz="24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330157" y="770216"/>
              <a:ext cx="198082" cy="12995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64" name="Google Shape;664;p17"/>
            <p:cNvSpPr/>
            <p:nvPr/>
          </p:nvSpPr>
          <p:spPr>
            <a:xfrm>
              <a:off x="528239" y="1744864"/>
              <a:ext cx="1220424" cy="649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7"/>
            <p:cNvSpPr txBox="1"/>
            <p:nvPr/>
          </p:nvSpPr>
          <p:spPr>
            <a:xfrm>
              <a:off x="547270" y="1763895"/>
              <a:ext cx="1182362" cy="611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"/>
                <a:buNone/>
              </a:pPr>
              <a:r>
                <a:rPr lang="sk-SK" sz="24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Surface</a:t>
              </a:r>
              <a:endParaRPr sz="24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330157" y="770216"/>
              <a:ext cx="198082" cy="21117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67" name="Google Shape;667;p17"/>
            <p:cNvSpPr/>
            <p:nvPr/>
          </p:nvSpPr>
          <p:spPr>
            <a:xfrm>
              <a:off x="528239" y="2557070"/>
              <a:ext cx="1324096" cy="649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7"/>
            <p:cNvSpPr txBox="1"/>
            <p:nvPr/>
          </p:nvSpPr>
          <p:spPr>
            <a:xfrm>
              <a:off x="547270" y="2576101"/>
              <a:ext cx="1286034" cy="611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"/>
                <a:buNone/>
              </a:pPr>
              <a:r>
                <a:rPr lang="sk-SK" sz="24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Amount</a:t>
              </a:r>
              <a:endParaRPr sz="24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2437778" y="2876"/>
              <a:ext cx="1299529" cy="649764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7"/>
            <p:cNvSpPr txBox="1"/>
            <p:nvPr/>
          </p:nvSpPr>
          <p:spPr>
            <a:xfrm>
              <a:off x="2456809" y="21907"/>
              <a:ext cx="1261467" cy="611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"/>
                <a:buNone/>
              </a:pPr>
              <a:r>
                <a:rPr lang="sk-SK" sz="2400">
                  <a:solidFill>
                    <a:schemeClr val="lt1"/>
                  </a:solidFill>
                  <a:latin typeface="Century"/>
                  <a:ea typeface="Century"/>
                  <a:cs typeface="Century"/>
                  <a:sym typeface="Century"/>
                </a:rPr>
                <a:t>Vessel</a:t>
              </a:r>
              <a:endParaRPr sz="32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2567731" y="652641"/>
              <a:ext cx="129952" cy="4873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72" name="Google Shape;672;p17"/>
            <p:cNvSpPr/>
            <p:nvPr/>
          </p:nvSpPr>
          <p:spPr>
            <a:xfrm>
              <a:off x="2697684" y="815082"/>
              <a:ext cx="1408482" cy="649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7"/>
            <p:cNvSpPr txBox="1"/>
            <p:nvPr/>
          </p:nvSpPr>
          <p:spPr>
            <a:xfrm>
              <a:off x="2716715" y="834113"/>
              <a:ext cx="1370420" cy="611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"/>
                <a:buNone/>
              </a:pPr>
              <a:r>
                <a:rPr lang="sk-SK" sz="24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Mass</a:t>
              </a:r>
              <a:endParaRPr sz="24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2567731" y="652641"/>
              <a:ext cx="129952" cy="12995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75" name="Google Shape;675;p17"/>
            <p:cNvSpPr/>
            <p:nvPr/>
          </p:nvSpPr>
          <p:spPr>
            <a:xfrm>
              <a:off x="2697684" y="1627289"/>
              <a:ext cx="1257029" cy="649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7"/>
            <p:cNvSpPr txBox="1"/>
            <p:nvPr/>
          </p:nvSpPr>
          <p:spPr>
            <a:xfrm>
              <a:off x="2716715" y="1646320"/>
              <a:ext cx="1218967" cy="611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"/>
                <a:buNone/>
              </a:pPr>
              <a:r>
                <a:rPr lang="sk-SK" sz="24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Surface</a:t>
              </a:r>
              <a:endParaRPr sz="24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2567731" y="652641"/>
              <a:ext cx="129952" cy="21117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78" name="Google Shape;678;p17"/>
            <p:cNvSpPr/>
            <p:nvPr/>
          </p:nvSpPr>
          <p:spPr>
            <a:xfrm>
              <a:off x="2697684" y="2439495"/>
              <a:ext cx="1766892" cy="649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7"/>
            <p:cNvSpPr txBox="1"/>
            <p:nvPr/>
          </p:nvSpPr>
          <p:spPr>
            <a:xfrm>
              <a:off x="2716715" y="2458526"/>
              <a:ext cx="1728830" cy="611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"/>
                <a:buNone/>
              </a:pPr>
              <a:r>
                <a:rPr lang="sk-SK" sz="24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Diameter</a:t>
              </a:r>
              <a:endParaRPr sz="24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4658324" y="2876"/>
              <a:ext cx="1299529" cy="649764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7"/>
            <p:cNvSpPr txBox="1"/>
            <p:nvPr/>
          </p:nvSpPr>
          <p:spPr>
            <a:xfrm>
              <a:off x="4677355" y="21907"/>
              <a:ext cx="1261467" cy="611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"/>
                <a:buNone/>
              </a:pPr>
              <a:r>
                <a:rPr lang="sk-SK" sz="2400">
                  <a:solidFill>
                    <a:schemeClr val="lt1"/>
                  </a:solidFill>
                  <a:latin typeface="Century"/>
                  <a:ea typeface="Century"/>
                  <a:cs typeface="Century"/>
                  <a:sym typeface="Century"/>
                </a:rPr>
                <a:t>Spoon</a:t>
              </a:r>
              <a:endParaRPr sz="24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4788277" y="652641"/>
              <a:ext cx="129950" cy="4873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83" name="Google Shape;683;p17"/>
            <p:cNvSpPr/>
            <p:nvPr/>
          </p:nvSpPr>
          <p:spPr>
            <a:xfrm>
              <a:off x="4918227" y="815082"/>
              <a:ext cx="1084067" cy="649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7"/>
            <p:cNvSpPr txBox="1"/>
            <p:nvPr/>
          </p:nvSpPr>
          <p:spPr>
            <a:xfrm>
              <a:off x="4937258" y="834113"/>
              <a:ext cx="1046005" cy="611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"/>
                <a:buNone/>
              </a:pPr>
              <a:r>
                <a:rPr lang="sk-SK" sz="24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Shape</a:t>
              </a:r>
              <a:endParaRPr sz="24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4788277" y="652641"/>
              <a:ext cx="129950" cy="12995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86" name="Google Shape;686;p17"/>
            <p:cNvSpPr/>
            <p:nvPr/>
          </p:nvSpPr>
          <p:spPr>
            <a:xfrm>
              <a:off x="4918227" y="1627289"/>
              <a:ext cx="1301754" cy="649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7"/>
            <p:cNvSpPr txBox="1"/>
            <p:nvPr/>
          </p:nvSpPr>
          <p:spPr>
            <a:xfrm>
              <a:off x="4937258" y="1646320"/>
              <a:ext cx="1263692" cy="611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"/>
                <a:buNone/>
              </a:pPr>
              <a:r>
                <a:rPr lang="sk-SK" sz="24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Surface</a:t>
              </a:r>
              <a:endParaRPr sz="24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4788277" y="652641"/>
              <a:ext cx="129950" cy="21117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89" name="Google Shape;689;p17"/>
            <p:cNvSpPr/>
            <p:nvPr/>
          </p:nvSpPr>
          <p:spPr>
            <a:xfrm>
              <a:off x="4918227" y="2439495"/>
              <a:ext cx="3155663" cy="649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7"/>
            <p:cNvSpPr txBox="1"/>
            <p:nvPr/>
          </p:nvSpPr>
          <p:spPr>
            <a:xfrm>
              <a:off x="4937258" y="2458526"/>
              <a:ext cx="3117601" cy="611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"/>
                <a:buNone/>
              </a:pPr>
              <a:r>
                <a:rPr lang="sk-SK" sz="24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Depth of immersion</a:t>
              </a:r>
              <a:endParaRPr sz="24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4788277" y="652641"/>
              <a:ext cx="130802" cy="29268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692" name="Google Shape;692;p17"/>
            <p:cNvSpPr/>
            <p:nvPr/>
          </p:nvSpPr>
          <p:spPr>
            <a:xfrm>
              <a:off x="4919080" y="3254578"/>
              <a:ext cx="2814895" cy="649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7"/>
            <p:cNvSpPr txBox="1"/>
            <p:nvPr/>
          </p:nvSpPr>
          <p:spPr>
            <a:xfrm>
              <a:off x="4938111" y="3273609"/>
              <a:ext cx="2776833" cy="611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"/>
                <a:buNone/>
              </a:pPr>
              <a:r>
                <a:rPr lang="sk-SK" sz="24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Spot of immersion</a:t>
              </a:r>
              <a:endParaRPr sz="24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8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Century Gothic"/>
              <a:buNone/>
            </a:pPr>
            <a:r>
              <a:rPr lang="sk-SK" sz="4000"/>
              <a:t>Methods of processing results </a:t>
            </a:r>
            <a:endParaRPr sz="4000"/>
          </a:p>
        </p:txBody>
      </p:sp>
      <p:sp>
        <p:nvSpPr>
          <p:cNvPr id="700" name="Google Shape;700;p18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grpSp>
        <p:nvGrpSpPr>
          <p:cNvPr id="701" name="Google Shape;701;p18"/>
          <p:cNvGrpSpPr/>
          <p:nvPr/>
        </p:nvGrpSpPr>
        <p:grpSpPr>
          <a:xfrm>
            <a:off x="88947" y="1889526"/>
            <a:ext cx="4456384" cy="3991531"/>
            <a:chOff x="88947" y="1889526"/>
            <a:chExt cx="4456384" cy="3991531"/>
          </a:xfrm>
        </p:grpSpPr>
        <p:pic>
          <p:nvPicPr>
            <p:cNvPr id="702" name="Google Shape;702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947" y="1889526"/>
              <a:ext cx="4456384" cy="399153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03" name="Google Shape;703;p18"/>
            <p:cNvCxnSpPr/>
            <p:nvPr/>
          </p:nvCxnSpPr>
          <p:spPr>
            <a:xfrm flipH="1" rot="10800000">
              <a:off x="481995" y="5598160"/>
              <a:ext cx="3703925" cy="9144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4" name="Google Shape;704;p18"/>
            <p:cNvCxnSpPr/>
            <p:nvPr/>
          </p:nvCxnSpPr>
          <p:spPr>
            <a:xfrm flipH="1" rot="10800000">
              <a:off x="849260" y="4805680"/>
              <a:ext cx="3255380" cy="7871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1296299" y="2682335"/>
              <a:ext cx="2808341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300619" y="2080901"/>
              <a:ext cx="3804021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07" name="Google Shape;707;p18"/>
          <p:cNvSpPr txBox="1"/>
          <p:nvPr/>
        </p:nvSpPr>
        <p:spPr>
          <a:xfrm>
            <a:off x="4757003" y="1806581"/>
            <a:ext cx="3932045" cy="39742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839" l="-139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9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Century Gothic"/>
              <a:buNone/>
            </a:pPr>
            <a:r>
              <a:rPr lang="sk-SK" sz="3600"/>
              <a:t>Methods of obtaining results (RP) </a:t>
            </a:r>
            <a:endParaRPr sz="3600"/>
          </a:p>
        </p:txBody>
      </p:sp>
      <p:sp>
        <p:nvSpPr>
          <p:cNvPr id="714" name="Google Shape;714;p19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715" name="Google Shape;715;p19"/>
          <p:cNvSpPr txBox="1"/>
          <p:nvPr>
            <p:ph idx="1" type="body"/>
          </p:nvPr>
        </p:nvSpPr>
        <p:spPr>
          <a:xfrm>
            <a:off x="427283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288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716" name="Google Shape;716;p19"/>
          <p:cNvSpPr txBox="1"/>
          <p:nvPr>
            <p:ph idx="2" type="body"/>
          </p:nvPr>
        </p:nvSpPr>
        <p:spPr>
          <a:xfrm>
            <a:off x="2411565" y="6116323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7" name="Google Shape;717;p19"/>
          <p:cNvSpPr txBox="1"/>
          <p:nvPr>
            <p:ph idx="3" type="body"/>
          </p:nvPr>
        </p:nvSpPr>
        <p:spPr>
          <a:xfrm>
            <a:off x="4414048" y="6116322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8" name="Google Shape;718;p19"/>
          <p:cNvSpPr txBox="1"/>
          <p:nvPr>
            <p:ph idx="4" type="body"/>
          </p:nvPr>
        </p:nvSpPr>
        <p:spPr>
          <a:xfrm>
            <a:off x="6478830" y="6116321"/>
            <a:ext cx="1738071" cy="279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9" name="Google Shape;719;p19"/>
          <p:cNvSpPr txBox="1"/>
          <p:nvPr/>
        </p:nvSpPr>
        <p:spPr>
          <a:xfrm>
            <a:off x="692340" y="1661507"/>
            <a:ext cx="71106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954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Determination of amounts of granular material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954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Pouring material into containers while continuously tapping and measuring the height of the material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954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the lower limit by repeatedly immersing the stick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954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Repetition at several heights of material and different containers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954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Processing and averaging results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954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Processing into graphs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"/>
          <p:cNvSpPr txBox="1"/>
          <p:nvPr>
            <p:ph type="title"/>
          </p:nvPr>
        </p:nvSpPr>
        <p:spPr>
          <a:xfrm>
            <a:off x="628650" y="617150"/>
            <a:ext cx="7886700" cy="7704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sk-SK"/>
              <a:t>Rice Kettlebells</a:t>
            </a:r>
            <a:endParaRPr/>
          </a:p>
        </p:txBody>
      </p:sp>
      <p:sp>
        <p:nvSpPr>
          <p:cNvPr id="384" name="Google Shape;384;p2"/>
          <p:cNvSpPr txBox="1"/>
          <p:nvPr>
            <p:ph idx="1" type="body"/>
          </p:nvPr>
        </p:nvSpPr>
        <p:spPr>
          <a:xfrm>
            <a:off x="455955" y="2281727"/>
            <a:ext cx="4922161" cy="3478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None/>
            </a:pPr>
            <a:r>
              <a:rPr lang="sk-SK">
                <a:latin typeface="Century Gothic"/>
                <a:ea typeface="Century Gothic"/>
                <a:cs typeface="Century Gothic"/>
                <a:sym typeface="Century Gothic"/>
              </a:rPr>
              <a:t>Take a </a:t>
            </a:r>
            <a:r>
              <a:rPr b="1" lang="sk-SK">
                <a:latin typeface="Century Gothic"/>
                <a:ea typeface="Century Gothic"/>
                <a:cs typeface="Century Gothic"/>
                <a:sym typeface="Century Gothic"/>
              </a:rPr>
              <a:t>vessel</a:t>
            </a:r>
            <a:r>
              <a:rPr lang="sk-SK">
                <a:latin typeface="Century Gothic"/>
                <a:ea typeface="Century Gothic"/>
                <a:cs typeface="Century Gothic"/>
                <a:sym typeface="Century Gothic"/>
              </a:rPr>
              <a:t> and pour some </a:t>
            </a:r>
            <a:r>
              <a:rPr b="1" lang="sk-SK" u="sng">
                <a:latin typeface="Century Gothic"/>
                <a:ea typeface="Century Gothic"/>
                <a:cs typeface="Century Gothic"/>
                <a:sym typeface="Century Gothic"/>
              </a:rPr>
              <a:t>granular material</a:t>
            </a:r>
            <a:r>
              <a:rPr lang="sk-SK">
                <a:latin typeface="Century Gothic"/>
                <a:ea typeface="Century Gothic"/>
                <a:cs typeface="Century Gothic"/>
                <a:sym typeface="Century Gothic"/>
              </a:rPr>
              <a:t> into it, for example, rice. If you </a:t>
            </a:r>
            <a:r>
              <a:rPr b="1" lang="sk-SK">
                <a:latin typeface="Century Gothic"/>
                <a:ea typeface="Century Gothic"/>
                <a:cs typeface="Century Gothic"/>
                <a:sym typeface="Century Gothic"/>
              </a:rPr>
              <a:t>dip</a:t>
            </a:r>
            <a:r>
              <a:rPr lang="sk-SK">
                <a:latin typeface="Century Gothic"/>
                <a:ea typeface="Century Gothic"/>
                <a:cs typeface="Century Gothic"/>
                <a:sym typeface="Century Gothic"/>
              </a:rPr>
              <a:t> e.g. a </a:t>
            </a:r>
            <a:r>
              <a:rPr b="1" lang="sk-SK">
                <a:latin typeface="Century Gothic"/>
                <a:ea typeface="Century Gothic"/>
                <a:cs typeface="Century Gothic"/>
                <a:sym typeface="Century Gothic"/>
              </a:rPr>
              <a:t>spoon</a:t>
            </a:r>
            <a:r>
              <a:rPr lang="sk-SK">
                <a:latin typeface="Century Gothic"/>
                <a:ea typeface="Century Gothic"/>
                <a:cs typeface="Century Gothic"/>
                <a:sym typeface="Century Gothic"/>
              </a:rPr>
              <a:t> into it, then at a certain depth of immersion, you can </a:t>
            </a:r>
            <a:r>
              <a:rPr b="1" lang="sk-SK" u="sng">
                <a:latin typeface="Century Gothic"/>
                <a:ea typeface="Century Gothic"/>
                <a:cs typeface="Century Gothic"/>
                <a:sym typeface="Century Gothic"/>
              </a:rPr>
              <a:t>lift</a:t>
            </a:r>
            <a:r>
              <a:rPr lang="sk-SK">
                <a:latin typeface="Century Gothic"/>
                <a:ea typeface="Century Gothic"/>
                <a:cs typeface="Century Gothic"/>
                <a:sym typeface="Century Gothic"/>
              </a:rPr>
              <a:t> the vessel and contents by holding the spoon.</a:t>
            </a:r>
            <a:br>
              <a:rPr lang="sk-SK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sk-SK">
                <a:latin typeface="Century Gothic"/>
                <a:ea typeface="Century Gothic"/>
                <a:cs typeface="Century Gothic"/>
                <a:sym typeface="Century Gothic"/>
              </a:rPr>
              <a:t>Explain</a:t>
            </a:r>
            <a:r>
              <a:rPr lang="sk-SK">
                <a:latin typeface="Century Gothic"/>
                <a:ea typeface="Century Gothic"/>
                <a:cs typeface="Century Gothic"/>
                <a:sym typeface="Century Gothic"/>
              </a:rPr>
              <a:t> this phenomenon </a:t>
            </a:r>
            <a:br>
              <a:rPr lang="sk-SK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k-SK"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b="1" lang="sk-SK">
                <a:latin typeface="Century Gothic"/>
                <a:ea typeface="Century Gothic"/>
                <a:cs typeface="Century Gothic"/>
                <a:sym typeface="Century Gothic"/>
              </a:rPr>
              <a:t>explore the relevant </a:t>
            </a:r>
            <a:br>
              <a:rPr b="1" lang="sk-SK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sk-SK">
                <a:latin typeface="Century Gothic"/>
                <a:ea typeface="Century Gothic"/>
                <a:cs typeface="Century Gothic"/>
                <a:sym typeface="Century Gothic"/>
              </a:rPr>
              <a:t>parameters </a:t>
            </a:r>
            <a:r>
              <a:rPr lang="sk-SK">
                <a:latin typeface="Century Gothic"/>
                <a:ea typeface="Century Gothic"/>
                <a:cs typeface="Century Gothic"/>
                <a:sym typeface="Century Gothic"/>
              </a:rPr>
              <a:t>of the system.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2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pic>
        <p:nvPicPr>
          <p:cNvPr descr="Suspended rice : Fizzics Education" id="386" name="Google Shape;38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8589" y="2396533"/>
            <a:ext cx="3164305" cy="3164305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0"/>
          <p:cNvSpPr txBox="1"/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</a:pPr>
            <a:r>
              <a:rPr lang="sk-SK"/>
              <a:t>Experimental results</a:t>
            </a:r>
            <a:endParaRPr/>
          </a:p>
        </p:txBody>
      </p:sp>
      <p:sp>
        <p:nvSpPr>
          <p:cNvPr id="726" name="Google Shape;726;p20"/>
          <p:cNvSpPr txBox="1"/>
          <p:nvPr>
            <p:ph idx="1" type="body"/>
          </p:nvPr>
        </p:nvSpPr>
        <p:spPr>
          <a:xfrm>
            <a:off x="810419" y="3990612"/>
            <a:ext cx="7523162" cy="418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1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170"/>
              <a:buFont typeface="Century Gothic"/>
              <a:buNone/>
            </a:pPr>
            <a:r>
              <a:rPr lang="sk-SK" sz="3170"/>
              <a:t>Researched parameter: shape of grains</a:t>
            </a:r>
            <a:endParaRPr sz="3170"/>
          </a:p>
        </p:txBody>
      </p:sp>
      <p:sp>
        <p:nvSpPr>
          <p:cNvPr id="733" name="Google Shape;733;p21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734" name="Google Shape;734;p21"/>
          <p:cNvSpPr txBox="1"/>
          <p:nvPr>
            <p:ph idx="1" type="body"/>
          </p:nvPr>
        </p:nvSpPr>
        <p:spPr>
          <a:xfrm>
            <a:off x="6213475" y="1739900"/>
            <a:ext cx="2930525" cy="94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grain rice: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b="0" i="0" lang="sk-SK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Diameter: ca. 5 mm</a:t>
            </a:r>
            <a:endParaRPr/>
          </a:p>
        </p:txBody>
      </p:sp>
      <p:sp>
        <p:nvSpPr>
          <p:cNvPr id="735" name="Google Shape;735;p21"/>
          <p:cNvSpPr txBox="1"/>
          <p:nvPr/>
        </p:nvSpPr>
        <p:spPr>
          <a:xfrm>
            <a:off x="5905229" y="5428078"/>
            <a:ext cx="3183815" cy="10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304" lvl="0" marL="34459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Century Gothic"/>
              <a:buChar char="•"/>
            </a:pPr>
            <a:r>
              <a:rPr b="0" i="0" lang="sk-SK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Long grain rice: </a:t>
            </a:r>
            <a:endParaRPr/>
          </a:p>
          <a:p>
            <a:pPr indent="-287160" lvl="1" marL="68918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Courier New"/>
              <a:buChar char="o"/>
            </a:pPr>
            <a:r>
              <a:rPr b="0" i="0" lang="sk-SK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Diameter: ca. 7 mm</a:t>
            </a:r>
            <a:endParaRPr/>
          </a:p>
        </p:txBody>
      </p:sp>
      <p:pic>
        <p:nvPicPr>
          <p:cNvPr descr="Pantry 101: Long grain vs. short grain rice - Chatelaine" id="736" name="Google Shape;7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6089416" y="2727833"/>
            <a:ext cx="2562929" cy="2562929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737" name="Google Shape;737;p21" title="Screenshot_20251020_21284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19600"/>
            <a:ext cx="6116651" cy="445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2"/>
          <p:cNvSpPr/>
          <p:nvPr/>
        </p:nvSpPr>
        <p:spPr>
          <a:xfrm rot="5400000">
            <a:off x="1233249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22"/>
          <p:cNvSpPr txBox="1"/>
          <p:nvPr>
            <p:ph idx="1" type="body"/>
          </p:nvPr>
        </p:nvSpPr>
        <p:spPr>
          <a:xfrm>
            <a:off x="554400" y="1269211"/>
            <a:ext cx="4109040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None/>
            </a:pPr>
            <a:r>
              <a:rPr lang="sk-SK"/>
              <a:t>Parameters of granular material</a:t>
            </a:r>
            <a:endParaRPr/>
          </a:p>
        </p:txBody>
      </p:sp>
      <p:sp>
        <p:nvSpPr>
          <p:cNvPr id="745" name="Google Shape;745;p22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entury Gothic"/>
              <a:buNone/>
            </a:pPr>
            <a:r>
              <a:rPr lang="sk-SK" sz="4400"/>
              <a:t>Grain shape</a:t>
            </a:r>
            <a:endParaRPr sz="4400"/>
          </a:p>
        </p:txBody>
      </p:sp>
      <p:sp>
        <p:nvSpPr>
          <p:cNvPr id="746" name="Google Shape;746;p22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747" name="Google Shape;747;p22"/>
          <p:cNvSpPr txBox="1"/>
          <p:nvPr/>
        </p:nvSpPr>
        <p:spPr>
          <a:xfrm>
            <a:off x="592101" y="6112078"/>
            <a:ext cx="13628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</a:t>
            </a:r>
            <a:endParaRPr/>
          </a:p>
        </p:txBody>
      </p:sp>
      <p:sp>
        <p:nvSpPr>
          <p:cNvPr id="748" name="Google Shape;748;p22"/>
          <p:cNvSpPr txBox="1"/>
          <p:nvPr/>
        </p:nvSpPr>
        <p:spPr>
          <a:xfrm>
            <a:off x="2286608" y="6097961"/>
            <a:ext cx="12025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Explanation</a:t>
            </a:r>
            <a:endParaRPr/>
          </a:p>
        </p:txBody>
      </p:sp>
      <p:sp>
        <p:nvSpPr>
          <p:cNvPr id="749" name="Google Shape;749;p22"/>
          <p:cNvSpPr txBox="1"/>
          <p:nvPr/>
        </p:nvSpPr>
        <p:spPr>
          <a:xfrm>
            <a:off x="4129871" y="6097960"/>
            <a:ext cx="7553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</a:t>
            </a:r>
            <a:endParaRPr/>
          </a:p>
        </p:txBody>
      </p:sp>
      <p:sp>
        <p:nvSpPr>
          <p:cNvPr id="750" name="Google Shape;750;p22"/>
          <p:cNvSpPr txBox="1"/>
          <p:nvPr/>
        </p:nvSpPr>
        <p:spPr>
          <a:xfrm>
            <a:off x="5780289" y="6097959"/>
            <a:ext cx="683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Setup</a:t>
            </a:r>
            <a:endParaRPr/>
          </a:p>
        </p:txBody>
      </p:sp>
      <p:sp>
        <p:nvSpPr>
          <p:cNvPr id="751" name="Google Shape;751;p22"/>
          <p:cNvSpPr txBox="1"/>
          <p:nvPr/>
        </p:nvSpPr>
        <p:spPr>
          <a:xfrm>
            <a:off x="7326512" y="6097958"/>
            <a:ext cx="8194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Graphs</a:t>
            </a:r>
            <a:endParaRPr/>
          </a:p>
        </p:txBody>
      </p:sp>
      <p:sp>
        <p:nvSpPr>
          <p:cNvPr id="752" name="Google Shape;752;p22"/>
          <p:cNvSpPr/>
          <p:nvPr/>
        </p:nvSpPr>
        <p:spPr>
          <a:xfrm rot="5400000">
            <a:off x="2841853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2"/>
          <p:cNvSpPr/>
          <p:nvPr/>
        </p:nvSpPr>
        <p:spPr>
          <a:xfrm rot="5400000">
            <a:off x="4467249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2"/>
          <p:cNvSpPr txBox="1"/>
          <p:nvPr/>
        </p:nvSpPr>
        <p:spPr>
          <a:xfrm>
            <a:off x="553538" y="5433848"/>
            <a:ext cx="83321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Franklin, S. V. (2012). </a:t>
            </a:r>
            <a:r>
              <a:rPr i="1" lang="sk-SK" sz="16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Geometric cohesion in granular materials. Physics Today, 65(9), 70–71.</a:t>
            </a:r>
            <a:r>
              <a:rPr lang="sk-SK" sz="16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 doi:10.1063/pt.3.1726 </a:t>
            </a:r>
            <a:endParaRPr sz="1100">
              <a:solidFill>
                <a:srgbClr val="75707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55" name="Google Shape;7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538" y="1772604"/>
            <a:ext cx="4416202" cy="2785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5057" y="1251774"/>
            <a:ext cx="2022365" cy="1421975"/>
          </a:xfrm>
          <a:prstGeom prst="rect">
            <a:avLst/>
          </a:prstGeom>
          <a:noFill/>
          <a:ln cap="flat" cmpd="sng" w="38100">
            <a:solidFill>
              <a:srgbClr val="FEC00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7" name="Google Shape;75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3526" y="3618439"/>
            <a:ext cx="2464517" cy="927604"/>
          </a:xfrm>
          <a:prstGeom prst="rect">
            <a:avLst/>
          </a:prstGeom>
          <a:noFill/>
          <a:ln cap="flat" cmpd="sng" w="28575">
            <a:solidFill>
              <a:srgbClr val="2E75B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58" name="Google Shape;758;p22"/>
          <p:cNvSpPr/>
          <p:nvPr/>
        </p:nvSpPr>
        <p:spPr>
          <a:xfrm>
            <a:off x="6005057" y="2804133"/>
            <a:ext cx="2016000" cy="525670"/>
          </a:xfrm>
          <a:prstGeom prst="rect">
            <a:avLst/>
          </a:prstGeom>
          <a:solidFill>
            <a:srgbClr val="FFFFFF"/>
          </a:solidFill>
          <a:ln cap="flat" cmpd="sng" w="57150">
            <a:solidFill>
              <a:srgbClr val="FEC00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800">
                <a:solidFill>
                  <a:srgbClr val="FEC00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 grain rice</a:t>
            </a:r>
            <a:endParaRPr b="1" sz="1800">
              <a:solidFill>
                <a:srgbClr val="FEC00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22"/>
          <p:cNvSpPr/>
          <p:nvPr/>
        </p:nvSpPr>
        <p:spPr>
          <a:xfrm>
            <a:off x="5772662" y="4679787"/>
            <a:ext cx="2566244" cy="525670"/>
          </a:xfrm>
          <a:prstGeom prst="rect">
            <a:avLst/>
          </a:prstGeom>
          <a:solidFill>
            <a:srgbClr val="FFFFFF"/>
          </a:solidFill>
          <a:ln cap="flat" cmpd="sng" w="57150">
            <a:solidFill>
              <a:srgbClr val="2E75B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800">
                <a:solidFill>
                  <a:srgbClr val="2E75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Long grain rice</a:t>
            </a:r>
            <a:endParaRPr b="1" sz="1800">
              <a:solidFill>
                <a:srgbClr val="2E75B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0" name="Google Shape;760;p22"/>
          <p:cNvSpPr/>
          <p:nvPr/>
        </p:nvSpPr>
        <p:spPr>
          <a:xfrm>
            <a:off x="143546" y="4270124"/>
            <a:ext cx="5299040" cy="1028243"/>
          </a:xfrm>
          <a:prstGeom prst="rect">
            <a:avLst/>
          </a:prstGeom>
          <a:solidFill>
            <a:srgbClr val="1EB150">
              <a:alpha val="80000"/>
            </a:srgbClr>
          </a:solidFill>
          <a:ln cap="flat" cmpd="sng" w="57150">
            <a:solidFill>
              <a:srgbClr val="1EB1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Geometrical cohesion observed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1" name="Google Shape;761;p22"/>
          <p:cNvSpPr/>
          <p:nvPr/>
        </p:nvSpPr>
        <p:spPr>
          <a:xfrm rot="5400000">
            <a:off x="7695951" y="5765070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2"/>
          <p:cNvSpPr/>
          <p:nvPr/>
        </p:nvSpPr>
        <p:spPr>
          <a:xfrm rot="5400000">
            <a:off x="6122297" y="5765070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oogle Shape;768;p23" title="Screenshot_20251020_21261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25" y="1649200"/>
            <a:ext cx="6130524" cy="4597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9" name="Google Shape;769;p23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80"/>
              <a:buFont typeface="Century Gothic"/>
              <a:buNone/>
            </a:pPr>
            <a:r>
              <a:rPr lang="sk-SK" sz="3080"/>
              <a:t>Researched parameter: surface of grains</a:t>
            </a:r>
            <a:endParaRPr sz="3080"/>
          </a:p>
        </p:txBody>
      </p:sp>
      <p:sp>
        <p:nvSpPr>
          <p:cNvPr id="770" name="Google Shape;770;p23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771" name="Google Shape;771;p23"/>
          <p:cNvSpPr txBox="1"/>
          <p:nvPr>
            <p:ph idx="1" type="body"/>
          </p:nvPr>
        </p:nvSpPr>
        <p:spPr>
          <a:xfrm>
            <a:off x="6213475" y="1689100"/>
            <a:ext cx="2930525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grain rice: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b="0" i="0" lang="sk-SK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Surface: bumpy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23"/>
          <p:cNvSpPr txBox="1"/>
          <p:nvPr/>
        </p:nvSpPr>
        <p:spPr>
          <a:xfrm>
            <a:off x="5905227" y="5755596"/>
            <a:ext cx="3183815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304" lvl="0" marL="34459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Century Gothic"/>
              <a:buChar char="•"/>
            </a:pPr>
            <a:r>
              <a:rPr b="0" i="0" lang="sk-SK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Millet proso: </a:t>
            </a:r>
            <a:endParaRPr/>
          </a:p>
          <a:p>
            <a:pPr indent="-287160" lvl="1" marL="68918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Courier New"/>
              <a:buChar char="o"/>
            </a:pPr>
            <a:r>
              <a:rPr b="0" i="0" lang="sk-SK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Surface: smooth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Proso siate" id="773" name="Google Shape;773;p23"/>
          <p:cNvPicPr preferRelativeResize="0"/>
          <p:nvPr/>
        </p:nvPicPr>
        <p:blipFill rotWithShape="1">
          <a:blip r:embed="rId4">
            <a:alphaModFix/>
          </a:blip>
          <a:srcRect b="0" l="0" r="0" t="45148"/>
          <a:stretch/>
        </p:blipFill>
        <p:spPr>
          <a:xfrm>
            <a:off x="6113678" y="4348341"/>
            <a:ext cx="2766915" cy="1391615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Tested Quality Best Short Grain Rice from India at best price INR 380INR  395 / Metric Ton in Vijayawada Andhra Pradesh from Plow Exports &amp; Imports  Private Limited | ID:5821949" id="774" name="Google Shape;774;p23"/>
          <p:cNvPicPr preferRelativeResize="0"/>
          <p:nvPr/>
        </p:nvPicPr>
        <p:blipFill rotWithShape="1">
          <a:blip r:embed="rId5">
            <a:alphaModFix/>
          </a:blip>
          <a:srcRect b="12564" l="11869" r="12019" t="41232"/>
          <a:stretch/>
        </p:blipFill>
        <p:spPr>
          <a:xfrm>
            <a:off x="6113678" y="2615748"/>
            <a:ext cx="2766915" cy="1538994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24" title="Screenshot_20251020_2143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25" y="1941875"/>
            <a:ext cx="5572450" cy="40667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81" name="Google Shape;781;p24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entury Gothic"/>
              <a:buNone/>
            </a:pPr>
            <a:r>
              <a:rPr lang="sk-SK" sz="3200"/>
              <a:t>Researched parameter: spoon shape</a:t>
            </a:r>
            <a:endParaRPr sz="3200"/>
          </a:p>
        </p:txBody>
      </p:sp>
      <p:sp>
        <p:nvSpPr>
          <p:cNvPr id="782" name="Google Shape;782;p24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783" name="Google Shape;783;p24"/>
          <p:cNvSpPr txBox="1"/>
          <p:nvPr>
            <p:ph idx="1" type="body"/>
          </p:nvPr>
        </p:nvSpPr>
        <p:spPr>
          <a:xfrm>
            <a:off x="6213475" y="5127625"/>
            <a:ext cx="2930525" cy="1281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Chopstick: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b="0" i="0" lang="sk-SK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Length: 24,4 cm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b="0" i="0" lang="sk-SK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Width: 3 – 7 mm</a:t>
            </a:r>
            <a:endParaRPr/>
          </a:p>
        </p:txBody>
      </p:sp>
      <p:sp>
        <p:nvSpPr>
          <p:cNvPr id="784" name="Google Shape;784;p24"/>
          <p:cNvSpPr txBox="1"/>
          <p:nvPr/>
        </p:nvSpPr>
        <p:spPr>
          <a:xfrm>
            <a:off x="5617117" y="1799756"/>
            <a:ext cx="29313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304" lvl="0" marL="34459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Century Gothic"/>
              <a:buChar char="•"/>
            </a:pPr>
            <a:r>
              <a:rPr b="0" i="0" lang="sk-SK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Cooking spoon:</a:t>
            </a:r>
            <a:endParaRPr/>
          </a:p>
          <a:p>
            <a:pPr indent="-287160" lvl="1" marL="68918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Courier New"/>
              <a:buChar char="o"/>
            </a:pPr>
            <a:r>
              <a:rPr b="0" i="0" lang="sk-SK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Length: 25 cm</a:t>
            </a:r>
            <a:endParaRPr/>
          </a:p>
          <a:p>
            <a:pPr indent="-287160" lvl="1" marL="68918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Courier New"/>
              <a:buChar char="o"/>
            </a:pPr>
            <a:r>
              <a:rPr b="0" i="0" lang="sk-SK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Width: 6 – 36 mm</a:t>
            </a:r>
            <a:endParaRPr/>
          </a:p>
          <a:p>
            <a:pPr indent="-134759" lvl="1" marL="68918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5" name="Google Shape;78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9918" y="3478296"/>
            <a:ext cx="3409591" cy="1560763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Google Shape;791;p25" title="Screenshot_20251020_21363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50" y="1842600"/>
            <a:ext cx="5824224" cy="4309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2" name="Google Shape;792;p25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100"/>
              <a:buFont typeface="Century Gothic"/>
              <a:buNone/>
            </a:pPr>
            <a:r>
              <a:rPr lang="sk-SK" sz="3100"/>
              <a:t>Researched parameter: weight of vessel</a:t>
            </a:r>
            <a:endParaRPr sz="3100"/>
          </a:p>
        </p:txBody>
      </p:sp>
      <p:sp>
        <p:nvSpPr>
          <p:cNvPr id="793" name="Google Shape;793;p25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794" name="Google Shape;794;p25"/>
          <p:cNvSpPr txBox="1"/>
          <p:nvPr>
            <p:ph idx="1" type="body"/>
          </p:nvPr>
        </p:nvSpPr>
        <p:spPr>
          <a:xfrm>
            <a:off x="6470650" y="1598613"/>
            <a:ext cx="26733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i="0" lang="sk-SK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Ceramic vessel: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o"/>
            </a:pPr>
            <a:r>
              <a:rPr i="0" lang="sk-SK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Weight: 310 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o"/>
            </a:pPr>
            <a:r>
              <a:rPr i="0" lang="sk-SK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Height: 21 cm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o"/>
            </a:pPr>
            <a:r>
              <a:rPr i="0" lang="sk-SK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Diameter: 4,2 cm</a:t>
            </a:r>
            <a:endParaRPr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25"/>
          <p:cNvSpPr txBox="1"/>
          <p:nvPr/>
        </p:nvSpPr>
        <p:spPr>
          <a:xfrm>
            <a:off x="5776433" y="5147715"/>
            <a:ext cx="2674277" cy="16367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304" lvl="0" marL="34459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Century Gothic"/>
              <a:buChar char="•"/>
            </a:pPr>
            <a:r>
              <a:rPr b="0" i="0" lang="sk-SK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Cardboard vessel:</a:t>
            </a:r>
            <a:endParaRPr/>
          </a:p>
          <a:p>
            <a:pPr indent="-287160" lvl="1" marL="68918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Courier New"/>
              <a:buChar char="o"/>
            </a:pPr>
            <a:r>
              <a:rPr b="0" i="0" lang="sk-SK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Weight: 14 g</a:t>
            </a:r>
            <a:endParaRPr/>
          </a:p>
          <a:p>
            <a:pPr indent="-287160" lvl="1" marL="68918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Courier New"/>
              <a:buChar char="o"/>
            </a:pPr>
            <a:r>
              <a:rPr b="0" i="0" lang="sk-SK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Height: 22 cm</a:t>
            </a:r>
            <a:endParaRPr/>
          </a:p>
          <a:p>
            <a:pPr indent="-287160" lvl="1" marL="68918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Courier New"/>
              <a:buChar char="o"/>
            </a:pPr>
            <a:r>
              <a:rPr b="0" i="0" lang="sk-SK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Diameter: 4,5 cm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Obrázok, na ktorom je text, vnútri&#10;&#10;Automaticky generovaný popis" id="796" name="Google Shape;796;p25"/>
          <p:cNvPicPr preferRelativeResize="0"/>
          <p:nvPr/>
        </p:nvPicPr>
        <p:blipFill rotWithShape="1">
          <a:blip r:embed="rId4">
            <a:alphaModFix/>
          </a:blip>
          <a:srcRect b="18284" l="19546" r="23408" t="14781"/>
          <a:stretch/>
        </p:blipFill>
        <p:spPr>
          <a:xfrm>
            <a:off x="6481534" y="3373236"/>
            <a:ext cx="1264076" cy="1714526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6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950"/>
              <a:buFont typeface="Century Gothic"/>
              <a:buNone/>
            </a:pPr>
            <a:r>
              <a:rPr lang="sk-SK" sz="2950"/>
              <a:t>Researched parameter: diameter of vessel</a:t>
            </a:r>
            <a:endParaRPr sz="2950"/>
          </a:p>
        </p:txBody>
      </p:sp>
      <p:sp>
        <p:nvSpPr>
          <p:cNvPr id="803" name="Google Shape;803;p26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804" name="Google Shape;804;p26"/>
          <p:cNvSpPr txBox="1"/>
          <p:nvPr/>
        </p:nvSpPr>
        <p:spPr>
          <a:xfrm>
            <a:off x="624185" y="6272614"/>
            <a:ext cx="7886700" cy="5147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2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Century Gothic"/>
              <a:buNone/>
            </a:pPr>
            <a:r>
              <a:rPr b="0" i="0" lang="sk-SK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Vessel 1 (</a:t>
            </a:r>
            <a:r>
              <a:rPr b="0" i="0" lang="sk-SK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= 4,72 cm, m= 14 g); </a:t>
            </a:r>
            <a:r>
              <a:rPr b="0" i="0" lang="sk-SK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Vessel 2 (</a:t>
            </a:r>
            <a:r>
              <a:rPr b="0" i="0" lang="sk-SK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d: 5,12 cm, m = 14 g); </a:t>
            </a:r>
            <a:r>
              <a:rPr b="0" i="0" lang="sk-SK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Vessel 3</a:t>
            </a:r>
            <a:r>
              <a:rPr b="0" i="0" lang="sk-SK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(d = 5,94 cm, m = 17 g); </a:t>
            </a:r>
            <a:br>
              <a:rPr b="0" i="0" lang="sk-SK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sk-SK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Vessel 4</a:t>
            </a:r>
            <a:r>
              <a:rPr b="0" i="0" lang="sk-SK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(d = 7,06 cm, m = 29 g); </a:t>
            </a:r>
            <a:r>
              <a:rPr b="0" i="0" lang="sk-SK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Vessel 5 </a:t>
            </a:r>
            <a:r>
              <a:rPr b="0" i="0" lang="sk-SK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 = 9,42 cm, m = 43 g); </a:t>
            </a:r>
            <a:r>
              <a:rPr b="0" i="0" lang="sk-SK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Height = 21,5 cm</a:t>
            </a:r>
            <a:endParaRPr/>
          </a:p>
        </p:txBody>
      </p:sp>
      <p:pic>
        <p:nvPicPr>
          <p:cNvPr id="805" name="Google Shape;80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33" y="1752932"/>
            <a:ext cx="4076871" cy="215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5604" y="1752932"/>
            <a:ext cx="5126536" cy="21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" y="3943845"/>
            <a:ext cx="432366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1722" y="3943845"/>
            <a:ext cx="4846790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7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950"/>
              <a:buFont typeface="Century Gothic"/>
              <a:buNone/>
            </a:pPr>
            <a:r>
              <a:rPr lang="sk-SK" sz="2950"/>
              <a:t>Researched parameter: diameter of vessel</a:t>
            </a:r>
            <a:endParaRPr sz="2950"/>
          </a:p>
        </p:txBody>
      </p:sp>
      <p:sp>
        <p:nvSpPr>
          <p:cNvPr id="815" name="Google Shape;815;p27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816" name="Google Shape;816;p27"/>
          <p:cNvSpPr txBox="1"/>
          <p:nvPr/>
        </p:nvSpPr>
        <p:spPr>
          <a:xfrm>
            <a:off x="624185" y="6152366"/>
            <a:ext cx="7886700" cy="5147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2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Century Gothic"/>
              <a:buNone/>
            </a:pPr>
            <a:r>
              <a:rPr b="0" i="0" lang="sk-SK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Vessel 1 (</a:t>
            </a:r>
            <a:r>
              <a:rPr b="0" i="0" lang="sk-SK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= 4,72 cm, m= 14 g); </a:t>
            </a:r>
            <a:r>
              <a:rPr b="0" i="0" lang="sk-SK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Vessel 2 (</a:t>
            </a:r>
            <a:r>
              <a:rPr b="0" i="0" lang="sk-SK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d: 5,12 cm, m = 14 g); </a:t>
            </a:r>
            <a:r>
              <a:rPr b="0" i="0" lang="sk-SK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Vessel 3</a:t>
            </a:r>
            <a:r>
              <a:rPr b="0" i="0" lang="sk-SK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(d = 5,94 cm, m = 17 g); </a:t>
            </a:r>
            <a:br>
              <a:rPr b="0" i="0" lang="sk-SK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sk-SK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Vessel 4</a:t>
            </a:r>
            <a:r>
              <a:rPr b="0" i="0" lang="sk-SK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(d = 7,06 cm, m = 29 g); </a:t>
            </a:r>
            <a:r>
              <a:rPr b="0" i="0" lang="sk-SK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Vessel 5 </a:t>
            </a:r>
            <a:r>
              <a:rPr b="0" i="0" lang="sk-SK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 = 9,42 cm, m = 43 g); </a:t>
            </a:r>
            <a:r>
              <a:rPr b="0" i="0" lang="sk-SK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Height = 21,5 cm</a:t>
            </a:r>
            <a:endParaRPr/>
          </a:p>
        </p:txBody>
      </p:sp>
      <p:graphicFrame>
        <p:nvGraphicFramePr>
          <p:cNvPr id="817" name="Google Shape;817;p27"/>
          <p:cNvGraphicFramePr/>
          <p:nvPr/>
        </p:nvGraphicFramePr>
        <p:xfrm>
          <a:off x="624185" y="1439633"/>
          <a:ext cx="7886700" cy="454030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3" name="Google Shape;823;p28"/>
          <p:cNvCxnSpPr/>
          <p:nvPr/>
        </p:nvCxnSpPr>
        <p:spPr>
          <a:xfrm>
            <a:off x="28733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4" name="Google Shape;824;p28"/>
          <p:cNvCxnSpPr/>
          <p:nvPr/>
        </p:nvCxnSpPr>
        <p:spPr>
          <a:xfrm>
            <a:off x="3701387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5" name="Google Shape;825;p28"/>
          <p:cNvCxnSpPr/>
          <p:nvPr/>
        </p:nvCxnSpPr>
        <p:spPr>
          <a:xfrm>
            <a:off x="5542418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6" name="Google Shape;826;p28"/>
          <p:cNvCxnSpPr/>
          <p:nvPr/>
        </p:nvCxnSpPr>
        <p:spPr>
          <a:xfrm>
            <a:off x="7374029" y="134889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7" name="Google Shape;827;p28"/>
          <p:cNvCxnSpPr/>
          <p:nvPr/>
        </p:nvCxnSpPr>
        <p:spPr>
          <a:xfrm>
            <a:off x="1866627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8" name="Google Shape;828;p28"/>
          <p:cNvSpPr txBox="1"/>
          <p:nvPr>
            <p:ph type="title"/>
          </p:nvPr>
        </p:nvSpPr>
        <p:spPr>
          <a:xfrm>
            <a:off x="624185" y="739004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k-SK" sz="3100"/>
              <a:t>Researched parameter: immersion spot</a:t>
            </a:r>
            <a:endParaRPr sz="3100"/>
          </a:p>
        </p:txBody>
      </p:sp>
      <p:sp>
        <p:nvSpPr>
          <p:cNvPr id="829" name="Google Shape;829;p28"/>
          <p:cNvSpPr txBox="1"/>
          <p:nvPr>
            <p:ph idx="1" type="body"/>
          </p:nvPr>
        </p:nvSpPr>
        <p:spPr>
          <a:xfrm>
            <a:off x="624185" y="6250786"/>
            <a:ext cx="7536664" cy="5725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2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k-SK" sz="1800"/>
              <a:t>Vessel: Diameter</a:t>
            </a:r>
            <a:r>
              <a:rPr lang="sk-SK" sz="1600"/>
              <a:t> = 9,42 cm; Weight = 43 g; Height = 21,5 cm</a:t>
            </a:r>
            <a:endParaRPr sz="1800"/>
          </a:p>
        </p:txBody>
      </p:sp>
      <p:sp>
        <p:nvSpPr>
          <p:cNvPr id="830" name="Google Shape;830;p28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831" name="Google Shape;831;p28"/>
          <p:cNvSpPr txBox="1"/>
          <p:nvPr/>
        </p:nvSpPr>
        <p:spPr>
          <a:xfrm>
            <a:off x="28734" y="208813"/>
            <a:ext cx="1732296" cy="487210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 demonstration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2" name="Google Shape;832;p28"/>
          <p:cNvSpPr txBox="1"/>
          <p:nvPr/>
        </p:nvSpPr>
        <p:spPr>
          <a:xfrm>
            <a:off x="3701387" y="200494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3" name="Google Shape;833;p28"/>
          <p:cNvSpPr txBox="1"/>
          <p:nvPr/>
        </p:nvSpPr>
        <p:spPr>
          <a:xfrm>
            <a:off x="1866628" y="208813"/>
            <a:ext cx="1732296" cy="510293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206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 explanation</a:t>
            </a:r>
            <a:endParaRPr b="1" sz="1206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4" name="Google Shape;834;p28"/>
          <p:cNvSpPr txBox="1"/>
          <p:nvPr/>
        </p:nvSpPr>
        <p:spPr>
          <a:xfrm>
            <a:off x="5532988" y="200494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Measurements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5" name="Google Shape;835;p28"/>
          <p:cNvSpPr txBox="1"/>
          <p:nvPr/>
        </p:nvSpPr>
        <p:spPr>
          <a:xfrm>
            <a:off x="7370882" y="206216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36" name="Google Shape;836;p28"/>
          <p:cNvGraphicFramePr/>
          <p:nvPr/>
        </p:nvGraphicFramePr>
        <p:xfrm>
          <a:off x="624186" y="1795452"/>
          <a:ext cx="7886700" cy="4533534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2" name="Google Shape;842;p29"/>
          <p:cNvCxnSpPr/>
          <p:nvPr/>
        </p:nvCxnSpPr>
        <p:spPr>
          <a:xfrm>
            <a:off x="28733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3" name="Google Shape;843;p29"/>
          <p:cNvCxnSpPr/>
          <p:nvPr/>
        </p:nvCxnSpPr>
        <p:spPr>
          <a:xfrm>
            <a:off x="3701387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4" name="Google Shape;844;p29"/>
          <p:cNvCxnSpPr/>
          <p:nvPr/>
        </p:nvCxnSpPr>
        <p:spPr>
          <a:xfrm>
            <a:off x="5542418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5" name="Google Shape;845;p29"/>
          <p:cNvCxnSpPr/>
          <p:nvPr/>
        </p:nvCxnSpPr>
        <p:spPr>
          <a:xfrm>
            <a:off x="7374029" y="134889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6" name="Google Shape;846;p29"/>
          <p:cNvCxnSpPr/>
          <p:nvPr/>
        </p:nvCxnSpPr>
        <p:spPr>
          <a:xfrm>
            <a:off x="1866627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7" name="Google Shape;847;p29"/>
          <p:cNvSpPr txBox="1"/>
          <p:nvPr>
            <p:ph type="title"/>
          </p:nvPr>
        </p:nvSpPr>
        <p:spPr>
          <a:xfrm>
            <a:off x="624185" y="739004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k-SK" sz="3100"/>
              <a:t>Researched parameter: immersion spot</a:t>
            </a:r>
            <a:endParaRPr sz="3100"/>
          </a:p>
        </p:txBody>
      </p:sp>
      <p:sp>
        <p:nvSpPr>
          <p:cNvPr id="848" name="Google Shape;848;p29"/>
          <p:cNvSpPr txBox="1"/>
          <p:nvPr>
            <p:ph idx="1" type="body"/>
          </p:nvPr>
        </p:nvSpPr>
        <p:spPr>
          <a:xfrm>
            <a:off x="624185" y="6250786"/>
            <a:ext cx="7536664" cy="5725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2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k-SK" sz="1800"/>
              <a:t>Vessel: Diameter</a:t>
            </a:r>
            <a:r>
              <a:rPr lang="sk-SK" sz="1600"/>
              <a:t> = 9,42 cm; Weight = 43 g; Height = 21,5 cm</a:t>
            </a:r>
            <a:endParaRPr sz="1800"/>
          </a:p>
        </p:txBody>
      </p:sp>
      <p:sp>
        <p:nvSpPr>
          <p:cNvPr id="849" name="Google Shape;849;p29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850" name="Google Shape;850;p29"/>
          <p:cNvSpPr txBox="1"/>
          <p:nvPr/>
        </p:nvSpPr>
        <p:spPr>
          <a:xfrm>
            <a:off x="28734" y="208813"/>
            <a:ext cx="1732296" cy="487210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 demonstration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1" name="Google Shape;851;p29"/>
          <p:cNvSpPr txBox="1"/>
          <p:nvPr/>
        </p:nvSpPr>
        <p:spPr>
          <a:xfrm>
            <a:off x="3701387" y="200494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2" name="Google Shape;852;p29"/>
          <p:cNvSpPr txBox="1"/>
          <p:nvPr/>
        </p:nvSpPr>
        <p:spPr>
          <a:xfrm>
            <a:off x="1866628" y="208813"/>
            <a:ext cx="1732296" cy="510293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206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 explanation</a:t>
            </a:r>
            <a:endParaRPr b="1" sz="1206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3" name="Google Shape;853;p29"/>
          <p:cNvSpPr txBox="1"/>
          <p:nvPr/>
        </p:nvSpPr>
        <p:spPr>
          <a:xfrm>
            <a:off x="5532988" y="200494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Measurements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4" name="Google Shape;854;p29"/>
          <p:cNvSpPr txBox="1"/>
          <p:nvPr/>
        </p:nvSpPr>
        <p:spPr>
          <a:xfrm>
            <a:off x="7370882" y="206216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55" name="Google Shape;855;p29"/>
          <p:cNvGraphicFramePr/>
          <p:nvPr/>
        </p:nvGraphicFramePr>
        <p:xfrm>
          <a:off x="624186" y="1795452"/>
          <a:ext cx="7886700" cy="4533534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"/>
          <p:cNvSpPr txBox="1"/>
          <p:nvPr/>
        </p:nvSpPr>
        <p:spPr>
          <a:xfrm>
            <a:off x="629669" y="1707696"/>
            <a:ext cx="442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-SK" sz="36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1" sz="3600" u="none" cap="none" strike="noStrike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3"/>
          <p:cNvSpPr/>
          <p:nvPr/>
        </p:nvSpPr>
        <p:spPr>
          <a:xfrm>
            <a:off x="651083" y="442114"/>
            <a:ext cx="3931875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5400"/>
              <a:buFont typeface="Century Gothic"/>
              <a:buNone/>
            </a:pPr>
            <a:r>
              <a:rPr b="1" i="0" lang="sk-SK" sz="54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OVERVIEW</a:t>
            </a:r>
            <a:endParaRPr b="1" i="0" sz="5400" u="none" cap="none" strike="noStrike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3"/>
          <p:cNvSpPr/>
          <p:nvPr/>
        </p:nvSpPr>
        <p:spPr>
          <a:xfrm>
            <a:off x="1434787" y="1635947"/>
            <a:ext cx="78823" cy="804895"/>
          </a:xfrm>
          <a:prstGeom prst="roundRect">
            <a:avLst>
              <a:gd fmla="val 50000" name="adj"/>
            </a:avLst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"/>
          <p:cNvSpPr txBox="1"/>
          <p:nvPr/>
        </p:nvSpPr>
        <p:spPr>
          <a:xfrm>
            <a:off x="1875979" y="1633610"/>
            <a:ext cx="44069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-SK" sz="24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 demonstration</a:t>
            </a:r>
            <a:endParaRPr/>
          </a:p>
        </p:txBody>
      </p:sp>
      <p:sp>
        <p:nvSpPr>
          <p:cNvPr id="396" name="Google Shape;396;p3"/>
          <p:cNvSpPr txBox="1"/>
          <p:nvPr/>
        </p:nvSpPr>
        <p:spPr>
          <a:xfrm>
            <a:off x="1875979" y="2038395"/>
            <a:ext cx="37705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sk-SK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Various conditions examined</a:t>
            </a:r>
            <a:endParaRPr/>
          </a:p>
        </p:txBody>
      </p:sp>
      <p:sp>
        <p:nvSpPr>
          <p:cNvPr id="397" name="Google Shape;397;p3"/>
          <p:cNvSpPr txBox="1"/>
          <p:nvPr/>
        </p:nvSpPr>
        <p:spPr>
          <a:xfrm>
            <a:off x="1875979" y="2612457"/>
            <a:ext cx="29322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-SK" sz="24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Basic explanation</a:t>
            </a:r>
            <a:endParaRPr b="1" i="1" sz="2400" u="none" cap="none" strike="noStrike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3"/>
          <p:cNvSpPr txBox="1"/>
          <p:nvPr/>
        </p:nvSpPr>
        <p:spPr>
          <a:xfrm>
            <a:off x="1875979" y="3017242"/>
            <a:ext cx="273344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sk-SK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Friction and pressure</a:t>
            </a:r>
            <a:endParaRPr/>
          </a:p>
        </p:txBody>
      </p:sp>
      <p:sp>
        <p:nvSpPr>
          <p:cNvPr id="399" name="Google Shape;399;p3"/>
          <p:cNvSpPr txBox="1"/>
          <p:nvPr/>
        </p:nvSpPr>
        <p:spPr>
          <a:xfrm>
            <a:off x="1875979" y="3591304"/>
            <a:ext cx="11689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-SK" sz="24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</a:t>
            </a:r>
            <a:endParaRPr/>
          </a:p>
        </p:txBody>
      </p:sp>
      <p:sp>
        <p:nvSpPr>
          <p:cNvPr id="400" name="Google Shape;400;p3"/>
          <p:cNvSpPr txBox="1"/>
          <p:nvPr/>
        </p:nvSpPr>
        <p:spPr>
          <a:xfrm>
            <a:off x="1875979" y="3996089"/>
            <a:ext cx="59025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sk-SK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Pressure and friction, arrangement of granules</a:t>
            </a:r>
            <a:endParaRPr/>
          </a:p>
        </p:txBody>
      </p:sp>
      <p:sp>
        <p:nvSpPr>
          <p:cNvPr id="401" name="Google Shape;401;p3"/>
          <p:cNvSpPr txBox="1"/>
          <p:nvPr/>
        </p:nvSpPr>
        <p:spPr>
          <a:xfrm>
            <a:off x="1875979" y="4570151"/>
            <a:ext cx="31325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-SK" sz="24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Experimental setup</a:t>
            </a:r>
            <a:endParaRPr/>
          </a:p>
        </p:txBody>
      </p:sp>
      <p:sp>
        <p:nvSpPr>
          <p:cNvPr id="402" name="Google Shape;402;p3"/>
          <p:cNvSpPr txBox="1"/>
          <p:nvPr/>
        </p:nvSpPr>
        <p:spPr>
          <a:xfrm>
            <a:off x="1875980" y="4974936"/>
            <a:ext cx="703942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sk-SK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Relevant parameters, methodology of experiments</a:t>
            </a:r>
            <a:endParaRPr/>
          </a:p>
        </p:txBody>
      </p:sp>
      <p:sp>
        <p:nvSpPr>
          <p:cNvPr id="403" name="Google Shape;403;p3"/>
          <p:cNvSpPr/>
          <p:nvPr/>
        </p:nvSpPr>
        <p:spPr>
          <a:xfrm>
            <a:off x="1434787" y="2614794"/>
            <a:ext cx="78823" cy="804895"/>
          </a:xfrm>
          <a:prstGeom prst="roundRect">
            <a:avLst>
              <a:gd fmla="val 50000" name="adj"/>
            </a:avLst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"/>
          <p:cNvSpPr/>
          <p:nvPr/>
        </p:nvSpPr>
        <p:spPr>
          <a:xfrm>
            <a:off x="1434786" y="3593641"/>
            <a:ext cx="78823" cy="804895"/>
          </a:xfrm>
          <a:prstGeom prst="roundRect">
            <a:avLst>
              <a:gd fmla="val 50000" name="adj"/>
            </a:avLst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"/>
          <p:cNvSpPr/>
          <p:nvPr/>
        </p:nvSpPr>
        <p:spPr>
          <a:xfrm>
            <a:off x="1434786" y="4570151"/>
            <a:ext cx="78823" cy="804895"/>
          </a:xfrm>
          <a:prstGeom prst="roundRect">
            <a:avLst>
              <a:gd fmla="val 50000" name="adj"/>
            </a:avLst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"/>
          <p:cNvSpPr txBox="1"/>
          <p:nvPr/>
        </p:nvSpPr>
        <p:spPr>
          <a:xfrm>
            <a:off x="629668" y="2694075"/>
            <a:ext cx="442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-SK" sz="36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1" sz="3600" u="none" cap="none" strike="noStrike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3"/>
          <p:cNvSpPr txBox="1"/>
          <p:nvPr/>
        </p:nvSpPr>
        <p:spPr>
          <a:xfrm>
            <a:off x="629668" y="3672922"/>
            <a:ext cx="442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-SK" sz="36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1" sz="3600" u="none" cap="none" strike="noStrike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3"/>
          <p:cNvSpPr txBox="1"/>
          <p:nvPr/>
        </p:nvSpPr>
        <p:spPr>
          <a:xfrm>
            <a:off x="629668" y="4649432"/>
            <a:ext cx="442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-SK" sz="36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1" sz="3600" u="none" cap="none" strike="noStrike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3"/>
          <p:cNvSpPr txBox="1"/>
          <p:nvPr/>
        </p:nvSpPr>
        <p:spPr>
          <a:xfrm>
            <a:off x="1875979" y="5548998"/>
            <a:ext cx="31325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-SK" sz="24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Experimental results</a:t>
            </a:r>
            <a:endParaRPr/>
          </a:p>
        </p:txBody>
      </p:sp>
      <p:sp>
        <p:nvSpPr>
          <p:cNvPr id="410" name="Google Shape;410;p3"/>
          <p:cNvSpPr txBox="1"/>
          <p:nvPr/>
        </p:nvSpPr>
        <p:spPr>
          <a:xfrm>
            <a:off x="1875979" y="5953783"/>
            <a:ext cx="70394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sk-SK" sz="20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Graphs, comparison with theory</a:t>
            </a:r>
            <a:endParaRPr/>
          </a:p>
        </p:txBody>
      </p:sp>
      <p:sp>
        <p:nvSpPr>
          <p:cNvPr id="411" name="Google Shape;411;p3"/>
          <p:cNvSpPr/>
          <p:nvPr/>
        </p:nvSpPr>
        <p:spPr>
          <a:xfrm>
            <a:off x="1434785" y="5546661"/>
            <a:ext cx="78823" cy="804895"/>
          </a:xfrm>
          <a:prstGeom prst="roundRect">
            <a:avLst>
              <a:gd fmla="val 50000" name="adj"/>
            </a:avLst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"/>
          <p:cNvSpPr txBox="1"/>
          <p:nvPr/>
        </p:nvSpPr>
        <p:spPr>
          <a:xfrm>
            <a:off x="629664" y="5687497"/>
            <a:ext cx="442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-SK" sz="3600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i="1" sz="3600" u="none" cap="none" strike="noStrike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3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>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" name="Google Shape;860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36" r="335" t="0"/>
          <a:stretch/>
        </p:blipFill>
        <p:spPr>
          <a:xfrm>
            <a:off x="4859402" y="3746171"/>
            <a:ext cx="3037689" cy="227716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1" name="Google Shape;861;p3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438" r="437" t="0"/>
          <a:stretch/>
        </p:blipFill>
        <p:spPr>
          <a:xfrm>
            <a:off x="4842067" y="834668"/>
            <a:ext cx="3037689" cy="227716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2" name="Google Shape;862;p30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361" r="360" t="0"/>
          <a:stretch/>
        </p:blipFill>
        <p:spPr>
          <a:xfrm>
            <a:off x="1246909" y="3746170"/>
            <a:ext cx="3037689" cy="227716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3" name="Google Shape;863;p30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0" l="91" r="90" t="0"/>
          <a:stretch/>
        </p:blipFill>
        <p:spPr>
          <a:xfrm>
            <a:off x="1246908" y="834667"/>
            <a:ext cx="3037689" cy="227716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4" name="Google Shape;864;p30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4" name="Google Shape;874;p32"/>
          <p:cNvCxnSpPr/>
          <p:nvPr/>
        </p:nvCxnSpPr>
        <p:spPr>
          <a:xfrm>
            <a:off x="28733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5" name="Google Shape;875;p32"/>
          <p:cNvCxnSpPr/>
          <p:nvPr/>
        </p:nvCxnSpPr>
        <p:spPr>
          <a:xfrm>
            <a:off x="3701387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6" name="Google Shape;876;p32"/>
          <p:cNvCxnSpPr/>
          <p:nvPr/>
        </p:nvCxnSpPr>
        <p:spPr>
          <a:xfrm>
            <a:off x="5542418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7" name="Google Shape;877;p32"/>
          <p:cNvCxnSpPr/>
          <p:nvPr/>
        </p:nvCxnSpPr>
        <p:spPr>
          <a:xfrm>
            <a:off x="7374029" y="134889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8" name="Google Shape;878;p32"/>
          <p:cNvCxnSpPr/>
          <p:nvPr/>
        </p:nvCxnSpPr>
        <p:spPr>
          <a:xfrm>
            <a:off x="1866627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9" name="Google Shape;879;p32"/>
          <p:cNvSpPr txBox="1"/>
          <p:nvPr>
            <p:ph type="title"/>
          </p:nvPr>
        </p:nvSpPr>
        <p:spPr>
          <a:xfrm>
            <a:off x="624185" y="739004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entury Gothic"/>
              <a:buNone/>
            </a:pPr>
            <a:r>
              <a:rPr lang="sk-SK" sz="2800"/>
              <a:t>RCP calculations</a:t>
            </a:r>
            <a:endParaRPr sz="2800"/>
          </a:p>
        </p:txBody>
      </p:sp>
      <p:sp>
        <p:nvSpPr>
          <p:cNvPr id="880" name="Google Shape;880;p32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881" name="Google Shape;881;p32"/>
          <p:cNvSpPr txBox="1"/>
          <p:nvPr/>
        </p:nvSpPr>
        <p:spPr>
          <a:xfrm>
            <a:off x="28733" y="4734342"/>
            <a:ext cx="833215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Kshirod R. Bhattacharya - Rice Quality: </a:t>
            </a:r>
            <a:r>
              <a:rPr b="0" lang="sk-SK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 Guide to Rice Properties and Analysis</a:t>
            </a:r>
            <a:endParaRPr b="0" sz="1200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T Sans"/>
              <a:buAutoNum type="arabicPeriod"/>
            </a:pPr>
            <a:r>
              <a:rPr b="0" i="0" lang="sk-SK" sz="120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Tiwari V. K, Ansari N. P, Asati A, Madhusudhan. Studies of Geo-gravimetric Properties of Polished Rice, Oryza Sativus, (Pusa Sugandha-1). Biosc.Biotech.Res.Comm. 2019;12 (1).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T Sans"/>
              <a:buAutoNum type="arabicPeriod"/>
            </a:pPr>
            <a:r>
              <a:rPr lang="sk-SK" sz="120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K. R. Bhattacharya, C. M. Sowbhagya, Y. M. Indudhara Swamy: Some physical properties of paddy and rice and their interrelations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T Sans"/>
              <a:buAutoNum type="arabicPeriod"/>
            </a:pPr>
            <a:r>
              <a:rPr lang="sk-SK" sz="120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Mir, S. A.,  Bosco, S. J. D. and Sunooj, K. V. : Evaluation of physical properties of rice cultivars grown in the temperate region of India, Department of Food Science and Technology, Pondicherry University, Kalapet, 2013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T Sans"/>
              <a:buAutoNum type="arabicPeriod"/>
            </a:pPr>
            <a:r>
              <a:rPr lang="sk-SK" sz="120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Manjot Singh, Akinbode Adedeji, Dipak Santra: Transactions of the ASABE. 61(3): 1165-1174. (doi: 10.13031/trans.12553) @2018</a:t>
            </a:r>
            <a:endParaRPr sz="1200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T Sans"/>
              <a:buAutoNum type="arabicPeriod"/>
            </a:pPr>
            <a:r>
              <a:rPr lang="sk-SK" sz="120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Kirankumar M, S Anandakumar, Atchaya PT: Effect of moisture content on physical properties of proso millet (Panicum miliaceum L.) </a:t>
            </a:r>
            <a:endParaRPr sz="1200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82" name="Google Shape;882;p32"/>
          <p:cNvSpPr txBox="1"/>
          <p:nvPr/>
        </p:nvSpPr>
        <p:spPr>
          <a:xfrm>
            <a:off x="624185" y="2519674"/>
            <a:ext cx="5207964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3" name="Google Shape;883;p32"/>
          <p:cNvSpPr txBox="1"/>
          <p:nvPr/>
        </p:nvSpPr>
        <p:spPr>
          <a:xfrm>
            <a:off x="557370" y="3568123"/>
            <a:ext cx="5341594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descr="Glass bowl of sesame seeds isolated on white Stock Photo - Alamy" id="884" name="Google Shape;884;p32"/>
          <p:cNvPicPr preferRelativeResize="0"/>
          <p:nvPr/>
        </p:nvPicPr>
        <p:blipFill rotWithShape="1">
          <a:blip r:embed="rId3">
            <a:alphaModFix/>
          </a:blip>
          <a:srcRect b="7533" l="3889" r="4085" t="4459"/>
          <a:stretch/>
        </p:blipFill>
        <p:spPr>
          <a:xfrm>
            <a:off x="5784258" y="1835652"/>
            <a:ext cx="3173248" cy="2532074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32"/>
          <p:cNvSpPr txBox="1"/>
          <p:nvPr/>
        </p:nvSpPr>
        <p:spPr>
          <a:xfrm>
            <a:off x="28734" y="208813"/>
            <a:ext cx="1732296" cy="487210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 demonstration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6" name="Google Shape;886;p32"/>
          <p:cNvSpPr txBox="1"/>
          <p:nvPr/>
        </p:nvSpPr>
        <p:spPr>
          <a:xfrm>
            <a:off x="3701387" y="200494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7" name="Google Shape;887;p32"/>
          <p:cNvSpPr txBox="1"/>
          <p:nvPr/>
        </p:nvSpPr>
        <p:spPr>
          <a:xfrm>
            <a:off x="1866628" y="208813"/>
            <a:ext cx="1732296" cy="510293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206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 explanation</a:t>
            </a:r>
            <a:endParaRPr b="1" sz="1206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8" name="Google Shape;888;p32"/>
          <p:cNvSpPr txBox="1"/>
          <p:nvPr/>
        </p:nvSpPr>
        <p:spPr>
          <a:xfrm>
            <a:off x="5532988" y="200494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Measurements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9" name="Google Shape;889;p32"/>
          <p:cNvSpPr txBox="1"/>
          <p:nvPr/>
        </p:nvSpPr>
        <p:spPr>
          <a:xfrm>
            <a:off x="7370882" y="206216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3"/>
          <p:cNvSpPr txBox="1"/>
          <p:nvPr/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b="1" i="0" lang="sk-SK" sz="4522" u="none" cap="none" strike="noStrike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1" i="0" sz="4522" u="none" cap="none" strike="noStrike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6" name="Google Shape;896;p33"/>
          <p:cNvSpPr txBox="1"/>
          <p:nvPr>
            <p:ph idx="1" type="body"/>
          </p:nvPr>
        </p:nvSpPr>
        <p:spPr>
          <a:xfrm>
            <a:off x="396071" y="4401022"/>
            <a:ext cx="3006758" cy="1804649"/>
          </a:xfrm>
          <a:prstGeom prst="rect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2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k-SK" sz="1200"/>
              <a:t>* Granular material: Millet proso</a:t>
            </a:r>
            <a:endParaRPr/>
          </a:p>
          <a:p>
            <a:pPr indent="0" lvl="0" marL="382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k-SK" sz="1200"/>
              <a:t>* Length of stick: 24,4 cm</a:t>
            </a:r>
            <a:endParaRPr/>
          </a:p>
          <a:p>
            <a:pPr indent="0" lvl="0" marL="382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k-SK" sz="1200"/>
              <a:t>* Material of vessel: cardboard</a:t>
            </a:r>
            <a:br>
              <a:rPr lang="sk-SK" sz="1200"/>
            </a:br>
            <a:r>
              <a:rPr lang="sk-SK" sz="1200"/>
              <a:t>* Height of vessel: 22 cm</a:t>
            </a:r>
            <a:endParaRPr/>
          </a:p>
          <a:p>
            <a:pPr indent="0" lvl="0" marL="382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k-SK" sz="1200"/>
              <a:t>* Diameter of vessel: 4 cm</a:t>
            </a:r>
            <a:br>
              <a:rPr lang="sk-SK" sz="1200"/>
            </a:br>
            <a:r>
              <a:rPr lang="sk-SK" sz="1200"/>
              <a:t>* Weight of vessel: 14 g</a:t>
            </a:r>
            <a:br>
              <a:rPr lang="sk-SK" sz="1400"/>
            </a:br>
            <a:endParaRPr sz="1400"/>
          </a:p>
        </p:txBody>
      </p:sp>
      <p:sp>
        <p:nvSpPr>
          <p:cNvPr id="897" name="Google Shape;897;p33"/>
          <p:cNvSpPr txBox="1"/>
          <p:nvPr/>
        </p:nvSpPr>
        <p:spPr>
          <a:xfrm>
            <a:off x="5095795" y="4482302"/>
            <a:ext cx="2828658" cy="1805300"/>
          </a:xfrm>
          <a:prstGeom prst="rect">
            <a:avLst/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2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Century Gothic"/>
              <a:buNone/>
            </a:pPr>
            <a:r>
              <a:rPr b="0" i="0" lang="sk-SK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Granular material: short grain rice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82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Century Gothic"/>
              <a:buNone/>
            </a:pPr>
            <a:r>
              <a:rPr b="0" i="0" lang="sk-SK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Length of stick: 23,8 cm</a:t>
            </a:r>
            <a:endParaRPr/>
          </a:p>
          <a:p>
            <a:pPr indent="0" lvl="0" marL="382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Century Gothic"/>
              <a:buNone/>
            </a:pPr>
            <a:r>
              <a:rPr b="0" i="0" lang="sk-SK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Material of vessel: plastic</a:t>
            </a:r>
            <a:br>
              <a:rPr b="0" i="0" lang="sk-SK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sk-SK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Height of vessel: 22 cm</a:t>
            </a:r>
            <a:endParaRPr/>
          </a:p>
          <a:p>
            <a:pPr indent="0" lvl="0" marL="382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Century Gothic"/>
              <a:buNone/>
            </a:pPr>
            <a:r>
              <a:rPr b="0" i="0" lang="sk-SK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Diameter of vessel: 4,8 – 6,2 cm</a:t>
            </a:r>
            <a:br>
              <a:rPr b="0" i="0" lang="sk-SK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sk-SK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Weight of vessel: 15 g </a:t>
            </a:r>
            <a:endParaRPr/>
          </a:p>
        </p:txBody>
      </p:sp>
      <p:pic>
        <p:nvPicPr>
          <p:cNvPr id="898" name="Google Shape;8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798" y="228096"/>
            <a:ext cx="3990325" cy="3990325"/>
          </a:xfrm>
          <a:prstGeom prst="rect">
            <a:avLst/>
          </a:prstGeom>
          <a:noFill/>
          <a:ln cap="sq" cmpd="sng" w="762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99" name="Google Shape;899;p33"/>
          <p:cNvSpPr txBox="1"/>
          <p:nvPr/>
        </p:nvSpPr>
        <p:spPr>
          <a:xfrm>
            <a:off x="412798" y="3756756"/>
            <a:ext cx="3988800" cy="461665"/>
          </a:xfrm>
          <a:prstGeom prst="rect">
            <a:avLst/>
          </a:prstGeom>
          <a:solidFill>
            <a:srgbClr val="00B050">
              <a:alpha val="29019"/>
            </a:srgbClr>
          </a:solidFill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Plastic vessel</a:t>
            </a:r>
            <a:endParaRPr/>
          </a:p>
        </p:txBody>
      </p:sp>
      <p:pic>
        <p:nvPicPr>
          <p:cNvPr id="900" name="Google Shape;900;p33"/>
          <p:cNvPicPr preferRelativeResize="0"/>
          <p:nvPr/>
        </p:nvPicPr>
        <p:blipFill rotWithShape="1">
          <a:blip r:embed="rId4">
            <a:alphaModFix/>
          </a:blip>
          <a:srcRect b="10980" l="2298" r="1727" t="17402"/>
          <a:stretch/>
        </p:blipFill>
        <p:spPr>
          <a:xfrm>
            <a:off x="5095795" y="180918"/>
            <a:ext cx="2876906" cy="4084679"/>
          </a:xfrm>
          <a:prstGeom prst="rect">
            <a:avLst/>
          </a:prstGeom>
          <a:noFill/>
          <a:ln cap="sq" cmpd="sng" w="762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01" name="Google Shape;901;p33"/>
          <p:cNvSpPr txBox="1"/>
          <p:nvPr/>
        </p:nvSpPr>
        <p:spPr>
          <a:xfrm>
            <a:off x="5095795" y="180918"/>
            <a:ext cx="2876906" cy="461665"/>
          </a:xfrm>
          <a:prstGeom prst="rect">
            <a:avLst/>
          </a:prstGeom>
          <a:solidFill>
            <a:srgbClr val="FFC000">
              <a:alpha val="29019"/>
            </a:srgbClr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Cardboard vessel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34"/>
          <p:cNvSpPr txBox="1"/>
          <p:nvPr>
            <p:ph type="title"/>
          </p:nvPr>
        </p:nvSpPr>
        <p:spPr>
          <a:xfrm>
            <a:off x="624185" y="739004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k-SK"/>
              <a:t>Methods of obtaining results (RP) </a:t>
            </a:r>
            <a:endParaRPr/>
          </a:p>
        </p:txBody>
      </p:sp>
      <p:sp>
        <p:nvSpPr>
          <p:cNvPr id="908" name="Google Shape;908;p34"/>
          <p:cNvSpPr txBox="1"/>
          <p:nvPr>
            <p:ph idx="1" type="body"/>
          </p:nvPr>
        </p:nvSpPr>
        <p:spPr>
          <a:xfrm>
            <a:off x="624185" y="1896208"/>
            <a:ext cx="8430869" cy="4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954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sk-SK" sz="2000"/>
              <a:t>Determination of amounts of granular material</a:t>
            </a:r>
            <a:endParaRPr sz="2000"/>
          </a:p>
          <a:p>
            <a:pPr indent="-457200" lvl="0" marL="4954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sk-SK" sz="2000"/>
              <a:t>Pouring material into containers while continuously tapping and measuring the height of the material</a:t>
            </a:r>
            <a:endParaRPr sz="2000"/>
          </a:p>
          <a:p>
            <a:pPr indent="-457200" lvl="0" marL="4954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sk-SK" sz="2000"/>
              <a:t>Finding the lower limit by repeatedly immersing the stick</a:t>
            </a:r>
            <a:endParaRPr sz="2000"/>
          </a:p>
          <a:p>
            <a:pPr indent="-457200" lvl="0" marL="4954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sk-SK" sz="2000"/>
              <a:t>Repetition at several heights of material and different containers</a:t>
            </a:r>
            <a:endParaRPr sz="2000"/>
          </a:p>
          <a:p>
            <a:pPr indent="-457200" lvl="0" marL="4954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sk-SK" sz="2000"/>
              <a:t>Processing and averagining results</a:t>
            </a:r>
            <a:endParaRPr sz="2000"/>
          </a:p>
          <a:p>
            <a:pPr indent="-457200" lvl="0" marL="4954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sk-SK" sz="2000"/>
              <a:t>Processing into graphs</a:t>
            </a:r>
            <a:endParaRPr sz="2000"/>
          </a:p>
        </p:txBody>
      </p:sp>
      <p:sp>
        <p:nvSpPr>
          <p:cNvPr id="909" name="Google Shape;909;p34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5"/>
          <p:cNvSpPr txBox="1"/>
          <p:nvPr>
            <p:ph type="title"/>
          </p:nvPr>
        </p:nvSpPr>
        <p:spPr>
          <a:xfrm>
            <a:off x="624185" y="739004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k-SK"/>
              <a:t>Methods of obtaining results (RCP)</a:t>
            </a:r>
            <a:endParaRPr/>
          </a:p>
        </p:txBody>
      </p:sp>
      <p:sp>
        <p:nvSpPr>
          <p:cNvPr id="916" name="Google Shape;916;p35"/>
          <p:cNvSpPr txBox="1"/>
          <p:nvPr>
            <p:ph idx="1" type="body"/>
          </p:nvPr>
        </p:nvSpPr>
        <p:spPr>
          <a:xfrm>
            <a:off x="624185" y="1869664"/>
            <a:ext cx="7886700" cy="4296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954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sk-SK" sz="2000"/>
              <a:t>Determination of material weight and water volume</a:t>
            </a:r>
            <a:endParaRPr sz="2000"/>
          </a:p>
          <a:p>
            <a:pPr indent="-457200" lvl="0" marL="4954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sk-SK" sz="2000"/>
              <a:t>Pouring the material into a measuring cylinder filled with water. Shake to remove as much air bubbles as possible. </a:t>
            </a:r>
            <a:endParaRPr sz="2000"/>
          </a:p>
          <a:p>
            <a:pPr indent="-457200" lvl="0" marL="4954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sk-SK" sz="2000"/>
              <a:t>Observing the change in water level </a:t>
            </a:r>
            <a:endParaRPr sz="2000"/>
          </a:p>
          <a:p>
            <a:pPr indent="-457200" lvl="0" marL="4954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sk-SK" sz="2000"/>
              <a:t>Pouring a certain amount of material into a dry measuring cylinder and repeatedly observing the volume </a:t>
            </a:r>
            <a:endParaRPr sz="2000"/>
          </a:p>
          <a:p>
            <a:pPr indent="-457200" lvl="0" marL="4954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sk-SK" sz="2000"/>
              <a:t>Calculating different results using experimentaly obtained values</a:t>
            </a:r>
            <a:endParaRPr sz="2000"/>
          </a:p>
          <a:p>
            <a:pPr indent="-457200" lvl="0" marL="4954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sk-SK" sz="2000"/>
              <a:t>Comparison with the results of scientific researches</a:t>
            </a:r>
            <a:endParaRPr sz="2000"/>
          </a:p>
        </p:txBody>
      </p:sp>
      <p:sp>
        <p:nvSpPr>
          <p:cNvPr id="917" name="Google Shape;917;p35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3" name="Google Shape;923;p36"/>
          <p:cNvCxnSpPr/>
          <p:nvPr/>
        </p:nvCxnSpPr>
        <p:spPr>
          <a:xfrm>
            <a:off x="28733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4" name="Google Shape;924;p36"/>
          <p:cNvCxnSpPr/>
          <p:nvPr/>
        </p:nvCxnSpPr>
        <p:spPr>
          <a:xfrm>
            <a:off x="3701387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5" name="Google Shape;925;p36"/>
          <p:cNvCxnSpPr/>
          <p:nvPr/>
        </p:nvCxnSpPr>
        <p:spPr>
          <a:xfrm>
            <a:off x="5542418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6" name="Google Shape;926;p36"/>
          <p:cNvCxnSpPr/>
          <p:nvPr/>
        </p:nvCxnSpPr>
        <p:spPr>
          <a:xfrm>
            <a:off x="7374029" y="134889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7" name="Google Shape;927;p36"/>
          <p:cNvCxnSpPr/>
          <p:nvPr/>
        </p:nvCxnSpPr>
        <p:spPr>
          <a:xfrm>
            <a:off x="1866627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8" name="Google Shape;928;p36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graphicFrame>
        <p:nvGraphicFramePr>
          <p:cNvPr id="929" name="Google Shape;929;p36"/>
          <p:cNvGraphicFramePr/>
          <p:nvPr/>
        </p:nvGraphicFramePr>
        <p:xfrm>
          <a:off x="1" y="7878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{518DEC77-740C-45EF-9520-535AB4938BDE}</a:tableStyleId>
              </a:tblPr>
              <a:tblGrid>
                <a:gridCol w="1640800"/>
                <a:gridCol w="2422175"/>
                <a:gridCol w="1841750"/>
                <a:gridCol w="2063875"/>
                <a:gridCol w="1175400"/>
              </a:tblGrid>
              <a:tr h="55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Type of material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Density type</a:t>
                      </a:r>
                      <a:endParaRPr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Data from scientific research</a:t>
                      </a:r>
                      <a:endParaRPr sz="1400"/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Data from my experiments</a:t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  <a:tr h="325375">
                <a:tc row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Short grain rice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  <a:tr h="349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Real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1,41256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1,452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1,42857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49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Bulk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0,798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0,777 – 0,847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0,8333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49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Porosity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0,434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0,41 – 0,46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>
                          <a:solidFill>
                            <a:srgbClr val="FF0000"/>
                          </a:solidFill>
                        </a:rPr>
                        <a:t>-0,19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57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Packing density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0,566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0,54 – 0,59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>
                          <a:solidFill>
                            <a:srgbClr val="FF0000"/>
                          </a:solidFill>
                        </a:rPr>
                        <a:t>1,19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49625">
                <a:tc row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Short grain rice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  <a:tr h="349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Real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1,27081 – 1,48442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1,481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49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Bulk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0,73649 – 0,81785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0,812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49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Porosity</a:t>
                      </a:r>
                      <a:endParaRPr sz="1400"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0,4106 – 0,467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>
                          <a:solidFill>
                            <a:srgbClr val="FF0000"/>
                          </a:solidFill>
                        </a:rPr>
                        <a:t>-0,2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49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Packing density</a:t>
                      </a:r>
                      <a:endParaRPr sz="1400"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0,533 – 0,5894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>
                          <a:solidFill>
                            <a:srgbClr val="FF0000"/>
                          </a:solidFill>
                        </a:rPr>
                        <a:t>1,2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49625">
                <a:tc row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Millet proso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  <a:tr h="449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Real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-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0,1356192 –  0,148497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>
                          <a:solidFill>
                            <a:srgbClr val="FF0000"/>
                          </a:solidFill>
                        </a:rPr>
                        <a:t>1,111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502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Bulk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sk-SK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0,76549 </a:t>
                      </a:r>
                      <a:r>
                        <a:rPr lang="sk-SK" sz="1400"/>
                        <a:t>–</a:t>
                      </a:r>
                      <a:r>
                        <a:rPr b="0" i="0" lang="sk-SK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0,80967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0,756835 –  0,731414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0,723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14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Porosity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0,4249 – 0,442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0,4419 – 0,5074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>
                          <a:solidFill>
                            <a:srgbClr val="FF0000"/>
                          </a:solidFill>
                        </a:rPr>
                        <a:t>0,197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029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Packing density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0,558 – 0,5751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0,4926 – 0,5581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>
                          <a:solidFill>
                            <a:srgbClr val="FF0000"/>
                          </a:solidFill>
                        </a:rPr>
                        <a:t>0,803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930" name="Google Shape;930;p36"/>
          <p:cNvSpPr txBox="1"/>
          <p:nvPr/>
        </p:nvSpPr>
        <p:spPr>
          <a:xfrm>
            <a:off x="28734" y="208813"/>
            <a:ext cx="1732296" cy="487210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 demonstration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1" name="Google Shape;931;p36"/>
          <p:cNvSpPr txBox="1"/>
          <p:nvPr/>
        </p:nvSpPr>
        <p:spPr>
          <a:xfrm>
            <a:off x="3701387" y="200494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2" name="Google Shape;932;p36"/>
          <p:cNvSpPr txBox="1"/>
          <p:nvPr/>
        </p:nvSpPr>
        <p:spPr>
          <a:xfrm>
            <a:off x="1866628" y="208813"/>
            <a:ext cx="1732296" cy="510293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206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 explanation</a:t>
            </a:r>
            <a:endParaRPr b="1" sz="1206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3" name="Google Shape;933;p36"/>
          <p:cNvSpPr txBox="1"/>
          <p:nvPr/>
        </p:nvSpPr>
        <p:spPr>
          <a:xfrm>
            <a:off x="5532988" y="200494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Measurements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4" name="Google Shape;934;p36"/>
          <p:cNvSpPr txBox="1"/>
          <p:nvPr/>
        </p:nvSpPr>
        <p:spPr>
          <a:xfrm>
            <a:off x="7370882" y="206216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7"/>
          <p:cNvSpPr txBox="1"/>
          <p:nvPr>
            <p:ph type="title"/>
          </p:nvPr>
        </p:nvSpPr>
        <p:spPr>
          <a:xfrm>
            <a:off x="624185" y="739004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k-SK"/>
              <a:t>Traction chains network</a:t>
            </a:r>
            <a:endParaRPr/>
          </a:p>
        </p:txBody>
      </p:sp>
      <p:sp>
        <p:nvSpPr>
          <p:cNvPr id="941" name="Google Shape;941;p37"/>
          <p:cNvSpPr txBox="1"/>
          <p:nvPr>
            <p:ph idx="1" type="body"/>
          </p:nvPr>
        </p:nvSpPr>
        <p:spPr>
          <a:xfrm>
            <a:off x="3885065" y="1707185"/>
            <a:ext cx="4892314" cy="14832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1530"/>
              <a:t>Force chains visualize intermolecular forces</a:t>
            </a:r>
            <a:endParaRPr sz="1530"/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1530"/>
              <a:t>Emerging by the complex interaction of individual grains under stress exerted on the granular material</a:t>
            </a:r>
            <a:endParaRPr sz="1530"/>
          </a:p>
        </p:txBody>
      </p:sp>
      <p:sp>
        <p:nvSpPr>
          <p:cNvPr id="942" name="Google Shape;942;p37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943" name="Google Shape;943;p37"/>
          <p:cNvSpPr txBox="1"/>
          <p:nvPr/>
        </p:nvSpPr>
        <p:spPr>
          <a:xfrm>
            <a:off x="0" y="5653706"/>
            <a:ext cx="866470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Claudia Cogné, Emmanuel Bellenger, Mohamed Guessasma, Christine Pélegris, Nabil Ferguen: A numerical model for predicting effective thermal conductivities of alumina/Al composites  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https://en.wikipedia.org/wiki/Force_chain#cite_ref-Kondic2012_2-0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Daniel N. Wilke: Traction chain networks: Insights beyond force chain networks for non-spherical particle systems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Kondic, L.; Goullet, A.; O'Hern, C. S.; Kramar, M.; Mischaikow, K.; Behringer, R. P. (2012). "Topology of force networks in compressed granular media". EPL. 97 (5): 54001.</a:t>
            </a:r>
            <a:endParaRPr/>
          </a:p>
        </p:txBody>
      </p:sp>
      <p:pic>
        <p:nvPicPr>
          <p:cNvPr id="944" name="Google Shape;94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077" y="1745213"/>
            <a:ext cx="3550306" cy="3828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3021" y="3410164"/>
            <a:ext cx="4491687" cy="2163616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1" name="Google Shape;951;p38"/>
          <p:cNvPicPr preferRelativeResize="0"/>
          <p:nvPr/>
        </p:nvPicPr>
        <p:blipFill rotWithShape="1">
          <a:blip r:embed="rId3">
            <a:alphaModFix/>
          </a:blip>
          <a:srcRect b="0" l="29367" r="17577" t="0"/>
          <a:stretch/>
        </p:blipFill>
        <p:spPr>
          <a:xfrm>
            <a:off x="456712" y="1715547"/>
            <a:ext cx="4491304" cy="40754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2" name="Google Shape;952;p38"/>
          <p:cNvCxnSpPr/>
          <p:nvPr/>
        </p:nvCxnSpPr>
        <p:spPr>
          <a:xfrm>
            <a:off x="28733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3" name="Google Shape;953;p38"/>
          <p:cNvCxnSpPr/>
          <p:nvPr/>
        </p:nvCxnSpPr>
        <p:spPr>
          <a:xfrm>
            <a:off x="3701387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4" name="Google Shape;954;p38"/>
          <p:cNvCxnSpPr/>
          <p:nvPr/>
        </p:nvCxnSpPr>
        <p:spPr>
          <a:xfrm>
            <a:off x="5542418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5" name="Google Shape;955;p38"/>
          <p:cNvCxnSpPr/>
          <p:nvPr/>
        </p:nvCxnSpPr>
        <p:spPr>
          <a:xfrm>
            <a:off x="7374029" y="134889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6" name="Google Shape;956;p38"/>
          <p:cNvCxnSpPr/>
          <p:nvPr/>
        </p:nvCxnSpPr>
        <p:spPr>
          <a:xfrm>
            <a:off x="1866627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7" name="Google Shape;957;p38"/>
          <p:cNvSpPr txBox="1"/>
          <p:nvPr>
            <p:ph type="title"/>
          </p:nvPr>
        </p:nvSpPr>
        <p:spPr>
          <a:xfrm>
            <a:off x="624185" y="739004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k-SK"/>
              <a:t>Actions of forces in granular material</a:t>
            </a:r>
            <a:endParaRPr/>
          </a:p>
        </p:txBody>
      </p:sp>
      <p:sp>
        <p:nvSpPr>
          <p:cNvPr id="958" name="Google Shape;958;p38"/>
          <p:cNvSpPr txBox="1"/>
          <p:nvPr>
            <p:ph idx="1" type="body"/>
          </p:nvPr>
        </p:nvSpPr>
        <p:spPr>
          <a:xfrm>
            <a:off x="4235432" y="1629283"/>
            <a:ext cx="3970292" cy="1993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304" lvl="0" marL="3445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Century Gothic"/>
              <a:buChar char="•"/>
            </a:pPr>
            <a:r>
              <a:rPr lang="sk-SK"/>
              <a:t> </a:t>
            </a:r>
            <a:endParaRPr/>
          </a:p>
        </p:txBody>
      </p:sp>
      <p:sp>
        <p:nvSpPr>
          <p:cNvPr id="959" name="Google Shape;959;p38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960" name="Google Shape;960;p38"/>
          <p:cNvSpPr txBox="1"/>
          <p:nvPr/>
        </p:nvSpPr>
        <p:spPr>
          <a:xfrm>
            <a:off x="0" y="5842337"/>
            <a:ext cx="866470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Jan Kleinert: Simulating Granular Material using Nonsmooth Time-Stepping and a Matrix-free Interior Point Method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Peters, J. F.; Muthuswamy, M.; Wibowo, J.; Tordesillas, A. (2005). "Characterization of force chains in granular material". Physical Review E. 72 (4 Pt 1): 041307.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Tomaso Aste, Tiziana Di Matteo, Enrico Galleani d´Agliano:  Stress transmission in granular materials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https://web.physics.ucsb.edu/~complex/research/granular.html#ForceNumber</a:t>
            </a:r>
            <a:endParaRPr/>
          </a:p>
        </p:txBody>
      </p:sp>
      <p:pic>
        <p:nvPicPr>
          <p:cNvPr descr="Force chains through a disordered granular packing made by a mixture of photoelastic disks with two different sizes. The luminosity is proportional to the amount of stress carried [18]." id="961" name="Google Shape;961;p38"/>
          <p:cNvPicPr preferRelativeResize="0"/>
          <p:nvPr/>
        </p:nvPicPr>
        <p:blipFill rotWithShape="1">
          <a:blip r:embed="rId4">
            <a:alphaModFix/>
          </a:blip>
          <a:srcRect b="12488" l="0" r="0" t="0"/>
          <a:stretch/>
        </p:blipFill>
        <p:spPr>
          <a:xfrm>
            <a:off x="5204838" y="3965417"/>
            <a:ext cx="1533990" cy="1787757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Granular Materials" id="962" name="Google Shape;96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23155" y="2520090"/>
            <a:ext cx="1304739" cy="3233085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63" name="Google Shape;963;p38"/>
          <p:cNvSpPr txBox="1"/>
          <p:nvPr/>
        </p:nvSpPr>
        <p:spPr>
          <a:xfrm>
            <a:off x="28734" y="208813"/>
            <a:ext cx="1732296" cy="487210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 demonstration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4" name="Google Shape;964;p38"/>
          <p:cNvSpPr txBox="1"/>
          <p:nvPr/>
        </p:nvSpPr>
        <p:spPr>
          <a:xfrm>
            <a:off x="3701387" y="200494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5" name="Google Shape;965;p38"/>
          <p:cNvSpPr txBox="1"/>
          <p:nvPr/>
        </p:nvSpPr>
        <p:spPr>
          <a:xfrm>
            <a:off x="1866628" y="208813"/>
            <a:ext cx="1732296" cy="510293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206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 explanation</a:t>
            </a:r>
            <a:endParaRPr b="1" sz="1206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6" name="Google Shape;966;p38"/>
          <p:cNvSpPr txBox="1"/>
          <p:nvPr/>
        </p:nvSpPr>
        <p:spPr>
          <a:xfrm>
            <a:off x="5532988" y="200494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Measurements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7" name="Google Shape;967;p38"/>
          <p:cNvSpPr txBox="1"/>
          <p:nvPr/>
        </p:nvSpPr>
        <p:spPr>
          <a:xfrm>
            <a:off x="7370882" y="206216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8" name="Google Shape;968;p38"/>
          <p:cNvSpPr txBox="1"/>
          <p:nvPr/>
        </p:nvSpPr>
        <p:spPr>
          <a:xfrm>
            <a:off x="1995442" y="2860027"/>
            <a:ext cx="262059" cy="299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9" name="Google Shape;969;p38"/>
          <p:cNvSpPr txBox="1"/>
          <p:nvPr/>
        </p:nvSpPr>
        <p:spPr>
          <a:xfrm>
            <a:off x="2899871" y="3509640"/>
            <a:ext cx="262059" cy="299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0" name="Google Shape;970;p38"/>
          <p:cNvSpPr txBox="1"/>
          <p:nvPr/>
        </p:nvSpPr>
        <p:spPr>
          <a:xfrm>
            <a:off x="2525785" y="3119556"/>
            <a:ext cx="269817" cy="299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1" name="Google Shape;971;p38"/>
          <p:cNvSpPr txBox="1"/>
          <p:nvPr/>
        </p:nvSpPr>
        <p:spPr>
          <a:xfrm>
            <a:off x="2059916" y="3382425"/>
            <a:ext cx="1314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highlight>
                  <a:srgbClr val="FFFF00"/>
                </a:highlight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endParaRPr/>
          </a:p>
        </p:txBody>
      </p:sp>
      <p:sp>
        <p:nvSpPr>
          <p:cNvPr id="972" name="Google Shape;972;p38"/>
          <p:cNvSpPr txBox="1"/>
          <p:nvPr/>
        </p:nvSpPr>
        <p:spPr>
          <a:xfrm>
            <a:off x="2999990" y="3105426"/>
            <a:ext cx="1314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highlight>
                  <a:srgbClr val="FFFF00"/>
                </a:highlight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endParaRPr/>
          </a:p>
        </p:txBody>
      </p:sp>
      <p:sp>
        <p:nvSpPr>
          <p:cNvPr id="973" name="Google Shape;973;p38"/>
          <p:cNvSpPr txBox="1"/>
          <p:nvPr/>
        </p:nvSpPr>
        <p:spPr>
          <a:xfrm>
            <a:off x="1435692" y="3831159"/>
            <a:ext cx="962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highlight>
                  <a:srgbClr val="FFFF00"/>
                </a:highlight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endParaRPr/>
          </a:p>
        </p:txBody>
      </p:sp>
      <p:sp>
        <p:nvSpPr>
          <p:cNvPr id="974" name="Google Shape;974;p38"/>
          <p:cNvSpPr txBox="1"/>
          <p:nvPr/>
        </p:nvSpPr>
        <p:spPr>
          <a:xfrm>
            <a:off x="3601500" y="3831158"/>
            <a:ext cx="1314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highlight>
                  <a:srgbClr val="FFFF00"/>
                </a:highlight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endParaRPr/>
          </a:p>
        </p:txBody>
      </p:sp>
      <p:sp>
        <p:nvSpPr>
          <p:cNvPr id="975" name="Google Shape;975;p38"/>
          <p:cNvSpPr txBox="1"/>
          <p:nvPr/>
        </p:nvSpPr>
        <p:spPr>
          <a:xfrm>
            <a:off x="1052146" y="4394275"/>
            <a:ext cx="1314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highlight>
                  <a:srgbClr val="FFFF00"/>
                </a:highlight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endParaRPr/>
          </a:p>
        </p:txBody>
      </p:sp>
      <p:sp>
        <p:nvSpPr>
          <p:cNvPr id="976" name="Google Shape;976;p38"/>
          <p:cNvSpPr txBox="1"/>
          <p:nvPr/>
        </p:nvSpPr>
        <p:spPr>
          <a:xfrm>
            <a:off x="4103986" y="4394276"/>
            <a:ext cx="1314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highlight>
                  <a:srgbClr val="FFFF00"/>
                </a:highlight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endParaRPr/>
          </a:p>
        </p:txBody>
      </p:sp>
      <p:sp>
        <p:nvSpPr>
          <p:cNvPr id="977" name="Google Shape;977;p38"/>
          <p:cNvSpPr txBox="1"/>
          <p:nvPr/>
        </p:nvSpPr>
        <p:spPr>
          <a:xfrm>
            <a:off x="2805943" y="2123115"/>
            <a:ext cx="2433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8" name="Google Shape;978;p38"/>
          <p:cNvSpPr txBox="1"/>
          <p:nvPr/>
        </p:nvSpPr>
        <p:spPr>
          <a:xfrm>
            <a:off x="2805943" y="5485845"/>
            <a:ext cx="262059" cy="299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9"/>
          <p:cNvSpPr txBox="1"/>
          <p:nvPr>
            <p:ph type="title"/>
          </p:nvPr>
        </p:nvSpPr>
        <p:spPr>
          <a:xfrm>
            <a:off x="624185" y="739004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k-SK"/>
              <a:t>RCP – Random close packing</a:t>
            </a:r>
            <a:endParaRPr/>
          </a:p>
        </p:txBody>
      </p:sp>
      <p:sp>
        <p:nvSpPr>
          <p:cNvPr id="985" name="Google Shape;985;p39"/>
          <p:cNvSpPr txBox="1"/>
          <p:nvPr>
            <p:ph idx="1" type="body"/>
          </p:nvPr>
        </p:nvSpPr>
        <p:spPr>
          <a:xfrm>
            <a:off x="452062" y="1889526"/>
            <a:ext cx="8392835" cy="4055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1900"/>
              <a:t>A parameter determining the maximum density of randomly arranged solid objects</a:t>
            </a:r>
            <a:endParaRPr sz="1900"/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1900"/>
              <a:t>The more we shake » the grater the density </a:t>
            </a:r>
            <a:r>
              <a:rPr lang="sk-SK" sz="1600">
                <a:solidFill>
                  <a:schemeClr val="dk1"/>
                </a:solidFill>
              </a:rPr>
              <a:t>(e.g. during transportation)</a:t>
            </a:r>
            <a:endParaRPr sz="2400">
              <a:solidFill>
                <a:schemeClr val="dk1"/>
              </a:solidFill>
            </a:endParaRPr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1900"/>
              <a:t>Not possible infinitely, limit = RCP </a:t>
            </a:r>
            <a:endParaRPr/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1900"/>
              <a:t>Effect of object shape: </a:t>
            </a:r>
            <a:endParaRPr/>
          </a:p>
          <a:p>
            <a:pPr indent="-287160" lvl="1" marL="68918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sk-SK" sz="1599" u="sng"/>
              <a:t>polydisperse</a:t>
            </a:r>
            <a:r>
              <a:rPr lang="sk-SK" sz="1599"/>
              <a:t> grains can be arbitrarily close to 1 </a:t>
            </a:r>
            <a:endParaRPr sz="1599"/>
          </a:p>
          <a:p>
            <a:pPr indent="-287160" lvl="1" marL="68918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sk-SK" sz="1599" u="sng"/>
              <a:t>(relatively) monodisperse</a:t>
            </a:r>
            <a:r>
              <a:rPr lang="sk-SK" sz="1599"/>
              <a:t> grains – shape plays a big role</a:t>
            </a:r>
            <a:br>
              <a:rPr lang="sk-SK" sz="1599"/>
            </a:br>
            <a:r>
              <a:rPr lang="sk-SK" sz="1599"/>
              <a:t>(RCP of spheres = 0,64; RCP of M&amp;M´s candy = 0,68)</a:t>
            </a:r>
            <a:endParaRPr/>
          </a:p>
        </p:txBody>
      </p:sp>
      <p:sp>
        <p:nvSpPr>
          <p:cNvPr id="986" name="Google Shape;986;p39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987" name="Google Shape;987;p39"/>
          <p:cNvSpPr txBox="1"/>
          <p:nvPr/>
        </p:nvSpPr>
        <p:spPr>
          <a:xfrm>
            <a:off x="28733" y="6527459"/>
            <a:ext cx="50641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https://en.wikipedia.org/wiki/Random_close_pack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sordered Packings – Complex Materials Theory Group" id="988" name="Google Shape;98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9818" y="3917476"/>
            <a:ext cx="1805079" cy="1980331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"/>
          <p:cNvSpPr txBox="1"/>
          <p:nvPr>
            <p:ph idx="1" type="body"/>
          </p:nvPr>
        </p:nvSpPr>
        <p:spPr>
          <a:xfrm>
            <a:off x="554400" y="1267200"/>
            <a:ext cx="2061800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None/>
            </a:pPr>
            <a:r>
              <a:rPr lang="sk-SK"/>
              <a:t>Rice and millet</a:t>
            </a:r>
            <a:endParaRPr/>
          </a:p>
        </p:txBody>
      </p:sp>
      <p:sp>
        <p:nvSpPr>
          <p:cNvPr id="420" name="Google Shape;420;p4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entury Gothic"/>
              <a:buNone/>
            </a:pPr>
            <a:r>
              <a:rPr lang="sk-SK" sz="4400"/>
              <a:t>Phenomenon demonstration</a:t>
            </a:r>
            <a:endParaRPr sz="4400"/>
          </a:p>
        </p:txBody>
      </p:sp>
      <p:sp>
        <p:nvSpPr>
          <p:cNvPr id="421" name="Google Shape;421;p4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>5</a:t>
            </a:r>
            <a:endParaRPr/>
          </a:p>
        </p:txBody>
      </p:sp>
      <p:pic>
        <p:nvPicPr>
          <p:cNvPr id="422" name="Google Shape;422;p4"/>
          <p:cNvPicPr preferRelativeResize="0"/>
          <p:nvPr/>
        </p:nvPicPr>
        <p:blipFill rotWithShape="1">
          <a:blip r:embed="rId3">
            <a:alphaModFix/>
          </a:blip>
          <a:srcRect b="10980" l="2298" r="1727" t="17402"/>
          <a:stretch/>
        </p:blipFill>
        <p:spPr>
          <a:xfrm>
            <a:off x="5147755" y="1267200"/>
            <a:ext cx="3293345" cy="4675946"/>
          </a:xfrm>
          <a:prstGeom prst="rect">
            <a:avLst/>
          </a:prstGeom>
          <a:noFill/>
          <a:ln cap="sq" cmpd="sng" w="762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423" name="Google Shape;4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506" y="1852875"/>
            <a:ext cx="3990325" cy="3990325"/>
          </a:xfrm>
          <a:prstGeom prst="rect">
            <a:avLst/>
          </a:prstGeom>
          <a:noFill/>
          <a:ln cap="sq" cmpd="sng" w="762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24" name="Google Shape;424;p4"/>
          <p:cNvSpPr txBox="1"/>
          <p:nvPr/>
        </p:nvSpPr>
        <p:spPr>
          <a:xfrm>
            <a:off x="623506" y="5381535"/>
            <a:ext cx="3988800" cy="461665"/>
          </a:xfrm>
          <a:prstGeom prst="rect">
            <a:avLst/>
          </a:prstGeom>
          <a:solidFill>
            <a:srgbClr val="00B050">
              <a:alpha val="29019"/>
            </a:srgbClr>
          </a:solidFill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k-SK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Plastic vessel</a:t>
            </a:r>
            <a:endParaRPr/>
          </a:p>
        </p:txBody>
      </p:sp>
      <p:sp>
        <p:nvSpPr>
          <p:cNvPr id="425" name="Google Shape;425;p4"/>
          <p:cNvSpPr txBox="1"/>
          <p:nvPr/>
        </p:nvSpPr>
        <p:spPr>
          <a:xfrm>
            <a:off x="5147427" y="5521540"/>
            <a:ext cx="3294000" cy="461665"/>
          </a:xfrm>
          <a:prstGeom prst="rect">
            <a:avLst/>
          </a:prstGeom>
          <a:solidFill>
            <a:srgbClr val="FFC000">
              <a:alpha val="29019"/>
            </a:srgbClr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k-SK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Cardboard vessel</a:t>
            </a:r>
            <a:endParaRPr/>
          </a:p>
        </p:txBody>
      </p:sp>
      <p:sp>
        <p:nvSpPr>
          <p:cNvPr id="426" name="Google Shape;426;p4"/>
          <p:cNvSpPr/>
          <p:nvPr/>
        </p:nvSpPr>
        <p:spPr>
          <a:xfrm rot="5400000">
            <a:off x="4467249" y="5749165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4"/>
          <p:cNvSpPr/>
          <p:nvPr/>
        </p:nvSpPr>
        <p:spPr>
          <a:xfrm rot="5400000">
            <a:off x="2847600" y="5749165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4"/>
          <p:cNvSpPr/>
          <p:nvPr/>
        </p:nvSpPr>
        <p:spPr>
          <a:xfrm rot="5400000">
            <a:off x="6081600" y="5749165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4"/>
          <p:cNvSpPr/>
          <p:nvPr/>
        </p:nvSpPr>
        <p:spPr>
          <a:xfrm rot="5400000">
            <a:off x="7695951" y="5740144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4"/>
          <p:cNvSpPr txBox="1"/>
          <p:nvPr/>
        </p:nvSpPr>
        <p:spPr>
          <a:xfrm>
            <a:off x="592101" y="6112078"/>
            <a:ext cx="13628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sk-SK" sz="1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</a:t>
            </a:r>
            <a:endParaRPr/>
          </a:p>
        </p:txBody>
      </p:sp>
      <p:sp>
        <p:nvSpPr>
          <p:cNvPr id="431" name="Google Shape;431;p4"/>
          <p:cNvSpPr txBox="1"/>
          <p:nvPr/>
        </p:nvSpPr>
        <p:spPr>
          <a:xfrm>
            <a:off x="2286608" y="6097961"/>
            <a:ext cx="12025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sk-SK" sz="1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Explanation</a:t>
            </a:r>
            <a:endParaRPr/>
          </a:p>
        </p:txBody>
      </p:sp>
      <p:sp>
        <p:nvSpPr>
          <p:cNvPr id="432" name="Google Shape;432;p4"/>
          <p:cNvSpPr/>
          <p:nvPr/>
        </p:nvSpPr>
        <p:spPr>
          <a:xfrm rot="5400000">
            <a:off x="1227951" y="5749165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"/>
          <p:cNvSpPr txBox="1"/>
          <p:nvPr/>
        </p:nvSpPr>
        <p:spPr>
          <a:xfrm>
            <a:off x="4129871" y="6097960"/>
            <a:ext cx="7553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sk-SK" sz="1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</a:t>
            </a:r>
            <a:endParaRPr/>
          </a:p>
        </p:txBody>
      </p:sp>
      <p:sp>
        <p:nvSpPr>
          <p:cNvPr id="434" name="Google Shape;434;p4"/>
          <p:cNvSpPr txBox="1"/>
          <p:nvPr/>
        </p:nvSpPr>
        <p:spPr>
          <a:xfrm>
            <a:off x="5780289" y="6097959"/>
            <a:ext cx="683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sk-SK" sz="1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Setup</a:t>
            </a:r>
            <a:endParaRPr/>
          </a:p>
        </p:txBody>
      </p:sp>
      <p:sp>
        <p:nvSpPr>
          <p:cNvPr id="435" name="Google Shape;435;p4"/>
          <p:cNvSpPr txBox="1"/>
          <p:nvPr/>
        </p:nvSpPr>
        <p:spPr>
          <a:xfrm>
            <a:off x="7326512" y="6097958"/>
            <a:ext cx="8194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sk-SK" sz="1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Graphs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40"/>
          <p:cNvSpPr txBox="1"/>
          <p:nvPr>
            <p:ph type="title"/>
          </p:nvPr>
        </p:nvSpPr>
        <p:spPr>
          <a:xfrm>
            <a:off x="624185" y="739004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entury Gothic"/>
              <a:buNone/>
            </a:pPr>
            <a:r>
              <a:rPr lang="sk-SK" sz="2800"/>
              <a:t>RCP calculations</a:t>
            </a:r>
            <a:endParaRPr sz="2800"/>
          </a:p>
        </p:txBody>
      </p:sp>
      <p:sp>
        <p:nvSpPr>
          <p:cNvPr id="995" name="Google Shape;995;p40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996" name="Google Shape;996;p40"/>
          <p:cNvSpPr txBox="1"/>
          <p:nvPr/>
        </p:nvSpPr>
        <p:spPr>
          <a:xfrm>
            <a:off x="28733" y="4734342"/>
            <a:ext cx="833215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Kshirod R. Bhattacharya - Rice Quality: </a:t>
            </a:r>
            <a:r>
              <a:rPr b="0" lang="sk-SK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 Guide to Rice Properties and Analysis</a:t>
            </a:r>
            <a:endParaRPr b="0" sz="1200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T Sans"/>
              <a:buAutoNum type="arabicPeriod"/>
            </a:pPr>
            <a:r>
              <a:rPr b="0" i="0" lang="sk-SK" sz="120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Tiwari V. K, Ansari N. P, Asati A, Madhusudhan. Studies of Geo-gravimetric Properties of Polished Rice, Oryza Sativus, (Pusa Sugandha-1). Biosc.Biotech.Res.Comm. 2019;12 (1).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T Sans"/>
              <a:buAutoNum type="arabicPeriod"/>
            </a:pPr>
            <a:r>
              <a:rPr lang="sk-SK" sz="120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K. R. Bhattacharya, C. M. Sowbhagya, Y. M. Indudhara Swamy: Some physical properties of paddy and rice and their interrelations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T Sans"/>
              <a:buAutoNum type="arabicPeriod"/>
            </a:pPr>
            <a:r>
              <a:rPr lang="sk-SK" sz="120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Mir, S. A.,  Bosco, S. J. D. and Sunooj, K. V. : Evaluation of physical properties of rice cultivars grown in the temperate region of India, Department of Food Science and Technology, Pondicherry University, Kalapet, 2013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T Sans"/>
              <a:buAutoNum type="arabicPeriod"/>
            </a:pPr>
            <a:r>
              <a:rPr lang="sk-SK" sz="120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Manjot Singh, Akinbode Adedeji, Dipak Santra: Transactions of the ASABE. 61(3): 1165-1174. (doi: 10.13031/trans.12553) @2018</a:t>
            </a:r>
            <a:endParaRPr sz="1200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T Sans"/>
              <a:buAutoNum type="arabicPeriod"/>
            </a:pPr>
            <a:r>
              <a:rPr lang="sk-SK" sz="120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Kirankumar M, S Anandakumar, Atchaya PT: Effect of moisture content on physical properties of proso millet (Panicum miliaceum L.) </a:t>
            </a:r>
            <a:endParaRPr sz="1200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97" name="Google Shape;997;p40"/>
          <p:cNvSpPr txBox="1"/>
          <p:nvPr/>
        </p:nvSpPr>
        <p:spPr>
          <a:xfrm>
            <a:off x="624185" y="2519674"/>
            <a:ext cx="5207964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8" name="Google Shape;998;p40"/>
          <p:cNvSpPr txBox="1"/>
          <p:nvPr/>
        </p:nvSpPr>
        <p:spPr>
          <a:xfrm>
            <a:off x="557370" y="3568123"/>
            <a:ext cx="5341594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descr="Glass bowl of sesame seeds isolated on white Stock Photo - Alamy" id="999" name="Google Shape;999;p40"/>
          <p:cNvPicPr preferRelativeResize="0"/>
          <p:nvPr/>
        </p:nvPicPr>
        <p:blipFill rotWithShape="1">
          <a:blip r:embed="rId3">
            <a:alphaModFix/>
          </a:blip>
          <a:srcRect b="7533" l="3889" r="4085" t="4459"/>
          <a:stretch/>
        </p:blipFill>
        <p:spPr>
          <a:xfrm>
            <a:off x="5784258" y="1835652"/>
            <a:ext cx="3173248" cy="253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5" name="Google Shape;1005;p41"/>
          <p:cNvCxnSpPr/>
          <p:nvPr/>
        </p:nvCxnSpPr>
        <p:spPr>
          <a:xfrm>
            <a:off x="28733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6" name="Google Shape;1006;p41"/>
          <p:cNvCxnSpPr/>
          <p:nvPr/>
        </p:nvCxnSpPr>
        <p:spPr>
          <a:xfrm>
            <a:off x="3701387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7" name="Google Shape;1007;p41"/>
          <p:cNvCxnSpPr/>
          <p:nvPr/>
        </p:nvCxnSpPr>
        <p:spPr>
          <a:xfrm>
            <a:off x="5542418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8" name="Google Shape;1008;p41"/>
          <p:cNvCxnSpPr/>
          <p:nvPr/>
        </p:nvCxnSpPr>
        <p:spPr>
          <a:xfrm>
            <a:off x="7374029" y="134889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9" name="Google Shape;1009;p41"/>
          <p:cNvCxnSpPr/>
          <p:nvPr/>
        </p:nvCxnSpPr>
        <p:spPr>
          <a:xfrm>
            <a:off x="1866627" y="140084"/>
            <a:ext cx="1732296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0" name="Google Shape;1010;p41"/>
          <p:cNvSpPr txBox="1"/>
          <p:nvPr>
            <p:ph type="title"/>
          </p:nvPr>
        </p:nvSpPr>
        <p:spPr>
          <a:xfrm>
            <a:off x="624185" y="739004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k-SK"/>
              <a:t>RCP of several granular materials</a:t>
            </a:r>
            <a:endParaRPr/>
          </a:p>
        </p:txBody>
      </p:sp>
      <p:sp>
        <p:nvSpPr>
          <p:cNvPr id="1011" name="Google Shape;1011;p41"/>
          <p:cNvSpPr txBox="1"/>
          <p:nvPr>
            <p:ph idx="1" type="body"/>
          </p:nvPr>
        </p:nvSpPr>
        <p:spPr>
          <a:xfrm>
            <a:off x="162712" y="5717132"/>
            <a:ext cx="7886700" cy="10007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1900"/>
              <a:t>Measuring cylinder –» deviation 0,5 ml</a:t>
            </a:r>
            <a:endParaRPr/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1900"/>
              <a:t>Weighting scale –» deviation 0,005 g</a:t>
            </a:r>
            <a:endParaRPr/>
          </a:p>
        </p:txBody>
      </p:sp>
      <p:sp>
        <p:nvSpPr>
          <p:cNvPr id="1012" name="Google Shape;1012;p41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graphicFrame>
        <p:nvGraphicFramePr>
          <p:cNvPr id="1013" name="Google Shape;1013;p41"/>
          <p:cNvGraphicFramePr/>
          <p:nvPr/>
        </p:nvGraphicFramePr>
        <p:xfrm>
          <a:off x="102357" y="18696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{BA4E64A6-4549-48B9-98AB-0EEADF808C71}</a:tableStyleId>
              </a:tblPr>
              <a:tblGrid>
                <a:gridCol w="1504050"/>
                <a:gridCol w="2064000"/>
                <a:gridCol w="1777525"/>
                <a:gridCol w="1892700"/>
                <a:gridCol w="1692075"/>
              </a:tblGrid>
              <a:tr h="571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Type of material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Density type</a:t>
                      </a:r>
                      <a:endParaRPr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Data from scientific research</a:t>
                      </a:r>
                      <a:endParaRPr sz="1400"/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Data from my experiments</a:t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  <a:tr h="341550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Short grain rice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2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  <a:tr h="367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Real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1,41256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1,452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1,42857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67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Bulk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0,798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0,777 – 0,847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0,8333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39875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>
                          <a:solidFill>
                            <a:schemeClr val="dk1"/>
                          </a:solidFill>
                        </a:rPr>
                        <a:t>Long grain rice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  <a:tr h="367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Real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1,27081 – 1,48442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1,481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828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Bulk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0,73649 – 0,81785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0,812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47825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Millet proso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5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  <a:tr h="3551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Real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-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0,1356192 –  0,148497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-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30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Bulk density 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sk-SK" sz="1400"/>
                        <a:t>g/ml</a:t>
                      </a:r>
                      <a:r>
                        <a:rPr lang="sk-SK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sk-SK" sz="1400">
                          <a:solidFill>
                            <a:schemeClr val="dk1"/>
                          </a:solidFill>
                        </a:rPr>
                        <a:t>0,76549 </a:t>
                      </a:r>
                      <a:r>
                        <a:rPr lang="sk-SK" sz="1400"/>
                        <a:t>–</a:t>
                      </a:r>
                      <a:r>
                        <a:rPr b="0" lang="sk-SK" sz="1400">
                          <a:solidFill>
                            <a:schemeClr val="dk1"/>
                          </a:solidFill>
                        </a:rPr>
                        <a:t>  0,80967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0,731414 – 0,756835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/>
                        <a:t>0,723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014" name="Google Shape;1014;p41"/>
          <p:cNvSpPr txBox="1"/>
          <p:nvPr/>
        </p:nvSpPr>
        <p:spPr>
          <a:xfrm>
            <a:off x="28734" y="208813"/>
            <a:ext cx="1732296" cy="487210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 demonstration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5" name="Google Shape;1015;p41"/>
          <p:cNvSpPr txBox="1"/>
          <p:nvPr/>
        </p:nvSpPr>
        <p:spPr>
          <a:xfrm>
            <a:off x="3701387" y="200494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6" name="Google Shape;1016;p41"/>
          <p:cNvSpPr txBox="1"/>
          <p:nvPr/>
        </p:nvSpPr>
        <p:spPr>
          <a:xfrm>
            <a:off x="1866628" y="208813"/>
            <a:ext cx="1732296" cy="510293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206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 explanation</a:t>
            </a:r>
            <a:endParaRPr b="1" sz="1206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7" name="Google Shape;1017;p41"/>
          <p:cNvSpPr txBox="1"/>
          <p:nvPr/>
        </p:nvSpPr>
        <p:spPr>
          <a:xfrm>
            <a:off x="5532988" y="200494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Measurements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8" name="Google Shape;1018;p41"/>
          <p:cNvSpPr txBox="1"/>
          <p:nvPr/>
        </p:nvSpPr>
        <p:spPr>
          <a:xfrm>
            <a:off x="7370882" y="206216"/>
            <a:ext cx="1732296" cy="3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68900" lIns="68900" spcFirstLastPara="1" rIns="68900" wrap="square" tIns="68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13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</a:t>
            </a:r>
            <a:endParaRPr b="1" sz="113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2"/>
          <p:cNvSpPr txBox="1"/>
          <p:nvPr>
            <p:ph type="title"/>
          </p:nvPr>
        </p:nvSpPr>
        <p:spPr>
          <a:xfrm>
            <a:off x="624185" y="739004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k-SK"/>
              <a:t>Experimental apparatus</a:t>
            </a:r>
            <a:endParaRPr/>
          </a:p>
        </p:txBody>
      </p:sp>
      <p:sp>
        <p:nvSpPr>
          <p:cNvPr id="1025" name="Google Shape;1025;p42"/>
          <p:cNvSpPr txBox="1"/>
          <p:nvPr>
            <p:ph idx="1" type="body"/>
          </p:nvPr>
        </p:nvSpPr>
        <p:spPr>
          <a:xfrm>
            <a:off x="432650" y="4431132"/>
            <a:ext cx="4040282" cy="17212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2000"/>
              <a:t>Various granular materials (millet proso, short grain rice, </a:t>
            </a:r>
            <a:br>
              <a:rPr lang="sk-SK" sz="2000"/>
            </a:br>
            <a:r>
              <a:rPr lang="sk-SK" sz="2000"/>
              <a:t>long grain rice)</a:t>
            </a:r>
            <a:endParaRPr/>
          </a:p>
        </p:txBody>
      </p:sp>
      <p:sp>
        <p:nvSpPr>
          <p:cNvPr id="1026" name="Google Shape;1026;p42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pic>
        <p:nvPicPr>
          <p:cNvPr id="1027" name="Google Shape;102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4829" y="1883804"/>
            <a:ext cx="3766056" cy="4348539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Obrázok, na ktorom je vnútri&#10;&#10;Automaticky generovaný popis" id="1028" name="Google Shape;102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115" y="2263123"/>
            <a:ext cx="3839817" cy="1853532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43"/>
          <p:cNvSpPr txBox="1"/>
          <p:nvPr>
            <p:ph type="title"/>
          </p:nvPr>
        </p:nvSpPr>
        <p:spPr>
          <a:xfrm>
            <a:off x="624185" y="739004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k-SK"/>
              <a:t>Experimental apparatus</a:t>
            </a:r>
            <a:endParaRPr/>
          </a:p>
        </p:txBody>
      </p:sp>
      <p:sp>
        <p:nvSpPr>
          <p:cNvPr id="1035" name="Google Shape;1035;p43"/>
          <p:cNvSpPr txBox="1"/>
          <p:nvPr>
            <p:ph idx="1" type="body"/>
          </p:nvPr>
        </p:nvSpPr>
        <p:spPr>
          <a:xfrm>
            <a:off x="624185" y="5564985"/>
            <a:ext cx="3682512" cy="11747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2000"/>
              <a:t>Chopstick</a:t>
            </a:r>
            <a:endParaRPr sz="2000"/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2000"/>
              <a:t>Cooking spoon</a:t>
            </a:r>
            <a:endParaRPr sz="2000"/>
          </a:p>
        </p:txBody>
      </p:sp>
      <p:sp>
        <p:nvSpPr>
          <p:cNvPr id="1036" name="Google Shape;1036;p43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pic>
        <p:nvPicPr>
          <p:cNvPr id="1037" name="Google Shape;103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185" y="1840037"/>
            <a:ext cx="7886700" cy="3610189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ázok, na ktorom je text, vnútri&#10;&#10;Automaticky generovaný popis" id="1043" name="Google Shape;1043;p44"/>
          <p:cNvPicPr preferRelativeResize="0"/>
          <p:nvPr/>
        </p:nvPicPr>
        <p:blipFill rotWithShape="1">
          <a:blip r:embed="rId3">
            <a:alphaModFix/>
          </a:blip>
          <a:srcRect b="18284" l="0" r="0" t="0"/>
          <a:stretch/>
        </p:blipFill>
        <p:spPr>
          <a:xfrm>
            <a:off x="5433683" y="2940404"/>
            <a:ext cx="3476094" cy="3283424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44" name="Google Shape;1044;p44"/>
          <p:cNvSpPr txBox="1"/>
          <p:nvPr>
            <p:ph type="title"/>
          </p:nvPr>
        </p:nvSpPr>
        <p:spPr>
          <a:xfrm>
            <a:off x="624185" y="739004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k-SK"/>
              <a:t>Experimental apparatus</a:t>
            </a:r>
            <a:endParaRPr/>
          </a:p>
        </p:txBody>
      </p:sp>
      <p:sp>
        <p:nvSpPr>
          <p:cNvPr id="1045" name="Google Shape;1045;p44"/>
          <p:cNvSpPr txBox="1"/>
          <p:nvPr>
            <p:ph idx="1" type="body"/>
          </p:nvPr>
        </p:nvSpPr>
        <p:spPr>
          <a:xfrm>
            <a:off x="234223" y="5162828"/>
            <a:ext cx="4568513" cy="10634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2000"/>
              <a:t>7 different vessels </a:t>
            </a:r>
            <a:br>
              <a:rPr lang="sk-SK" sz="2000"/>
            </a:br>
            <a:r>
              <a:rPr lang="sk-SK" sz="2000"/>
              <a:t>(by weight, width and height)</a:t>
            </a:r>
            <a:endParaRPr/>
          </a:p>
        </p:txBody>
      </p:sp>
      <p:sp>
        <p:nvSpPr>
          <p:cNvPr id="1046" name="Google Shape;1046;p44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pic>
        <p:nvPicPr>
          <p:cNvPr descr="Obrázok, na ktorom je vnútri, niekoľko&#10;&#10;Automaticky generovaný popis" id="1047" name="Google Shape;1047;p44"/>
          <p:cNvPicPr preferRelativeResize="0"/>
          <p:nvPr/>
        </p:nvPicPr>
        <p:blipFill rotWithShape="1">
          <a:blip r:embed="rId4">
            <a:alphaModFix/>
          </a:blip>
          <a:srcRect b="15236" l="0" r="0" t="0"/>
          <a:stretch/>
        </p:blipFill>
        <p:spPr>
          <a:xfrm>
            <a:off x="234223" y="1881207"/>
            <a:ext cx="5937003" cy="2974747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45"/>
          <p:cNvSpPr txBox="1"/>
          <p:nvPr>
            <p:ph type="title"/>
          </p:nvPr>
        </p:nvSpPr>
        <p:spPr>
          <a:xfrm>
            <a:off x="624185" y="739004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k-SK"/>
              <a:t>Experimental apparatus</a:t>
            </a:r>
            <a:endParaRPr/>
          </a:p>
        </p:txBody>
      </p:sp>
      <p:sp>
        <p:nvSpPr>
          <p:cNvPr id="1054" name="Google Shape;1054;p45"/>
          <p:cNvSpPr txBox="1"/>
          <p:nvPr>
            <p:ph idx="1" type="body"/>
          </p:nvPr>
        </p:nvSpPr>
        <p:spPr>
          <a:xfrm>
            <a:off x="624185" y="4760752"/>
            <a:ext cx="2974738" cy="1957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2000"/>
              <a:t>Funnel</a:t>
            </a:r>
            <a:endParaRPr sz="2000"/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2000"/>
              <a:t>Weighting scale</a:t>
            </a:r>
            <a:endParaRPr sz="2000"/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2000"/>
              <a:t>Ruler</a:t>
            </a:r>
            <a:endParaRPr sz="2000"/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 sz="2000"/>
              <a:t>Measuring cylinder</a:t>
            </a:r>
            <a:endParaRPr/>
          </a:p>
          <a:p>
            <a:pPr indent="-1285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1055" name="Google Shape;1055;p45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pic>
        <p:nvPicPr>
          <p:cNvPr descr="Obrázok, na ktorom je text&#10;&#10;Automaticky generovaný popis" id="1056" name="Google Shape;105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16" y="1882124"/>
            <a:ext cx="4790369" cy="4582161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057" name="Google Shape;105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185" y="1869665"/>
            <a:ext cx="2700129" cy="2812453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46"/>
          <p:cNvSpPr txBox="1"/>
          <p:nvPr>
            <p:ph type="title"/>
          </p:nvPr>
        </p:nvSpPr>
        <p:spPr>
          <a:xfrm>
            <a:off x="624185" y="739004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k-SK"/>
              <a:t>Relevant parameters</a:t>
            </a:r>
            <a:endParaRPr/>
          </a:p>
        </p:txBody>
      </p:sp>
      <p:sp>
        <p:nvSpPr>
          <p:cNvPr id="1064" name="Google Shape;1064;p46"/>
          <p:cNvSpPr txBox="1"/>
          <p:nvPr>
            <p:ph idx="1" type="body"/>
          </p:nvPr>
        </p:nvSpPr>
        <p:spPr>
          <a:xfrm>
            <a:off x="624185" y="1909187"/>
            <a:ext cx="7887024" cy="4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/>
              <a:t>Shape of gran. material</a:t>
            </a:r>
            <a:endParaRPr/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/>
              <a:t>Surface of gran. material</a:t>
            </a:r>
            <a:endParaRPr/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/>
              <a:t>Packing of gran. material</a:t>
            </a:r>
            <a:endParaRPr/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/>
              <a:t>Amount of gran. material</a:t>
            </a:r>
            <a:endParaRPr/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/>
              <a:t>Shape of spoon</a:t>
            </a:r>
            <a:endParaRPr/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/>
              <a:t>Weight of vessel</a:t>
            </a:r>
            <a:endParaRPr/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/>
              <a:t>Diameter of vessel</a:t>
            </a:r>
            <a:endParaRPr/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/>
              <a:t>Depth of immersion</a:t>
            </a:r>
            <a:endParaRPr/>
          </a:p>
          <a:p>
            <a:pPr indent="-306304" lvl="0" marL="34459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k-SK"/>
              <a:t>Distance between immersion spot and edge of vessel</a:t>
            </a:r>
            <a:endParaRPr/>
          </a:p>
        </p:txBody>
      </p:sp>
      <p:sp>
        <p:nvSpPr>
          <p:cNvPr id="1065" name="Google Shape;1065;p46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pic>
        <p:nvPicPr>
          <p:cNvPr descr="Parameter Icon #357004 - Free Icons Library" id="1066" name="Google Shape;106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6378" y="2263123"/>
            <a:ext cx="3334507" cy="3056632"/>
          </a:xfrm>
          <a:prstGeom prst="roundRect">
            <a:avLst>
              <a:gd fmla="val 20632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47"/>
          <p:cNvSpPr txBox="1"/>
          <p:nvPr>
            <p:ph type="title"/>
          </p:nvPr>
        </p:nvSpPr>
        <p:spPr>
          <a:xfrm>
            <a:off x="624185" y="739004"/>
            <a:ext cx="7886700" cy="92520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425" lIns="68900" spcFirstLastPara="1" rIns="68900" wrap="square" tIns="34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k-SK"/>
              <a:t>Methods of processing results </a:t>
            </a:r>
            <a:endParaRPr/>
          </a:p>
        </p:txBody>
      </p:sp>
      <p:sp>
        <p:nvSpPr>
          <p:cNvPr id="1073" name="Google Shape;1073;p47"/>
          <p:cNvSpPr txBox="1"/>
          <p:nvPr>
            <p:ph idx="1" type="body"/>
          </p:nvPr>
        </p:nvSpPr>
        <p:spPr>
          <a:xfrm>
            <a:off x="5365385" y="1940525"/>
            <a:ext cx="3603954" cy="45301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304" lvl="0" marL="3445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Century Gothic"/>
              <a:buChar char="•"/>
            </a:pPr>
            <a:r>
              <a:rPr lang="sk-SK"/>
              <a:t> </a:t>
            </a:r>
            <a:endParaRPr/>
          </a:p>
        </p:txBody>
      </p:sp>
      <p:sp>
        <p:nvSpPr>
          <p:cNvPr id="1074" name="Google Shape;1074;p47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pic>
        <p:nvPicPr>
          <p:cNvPr id="1075" name="Google Shape;107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46" y="1889526"/>
            <a:ext cx="5378989" cy="4817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6" name="Google Shape;1076;p47"/>
          <p:cNvCxnSpPr/>
          <p:nvPr/>
        </p:nvCxnSpPr>
        <p:spPr>
          <a:xfrm flipH="1" rot="10800000">
            <a:off x="278795" y="5409488"/>
            <a:ext cx="4999290" cy="7691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p47"/>
          <p:cNvCxnSpPr/>
          <p:nvPr/>
        </p:nvCxnSpPr>
        <p:spPr>
          <a:xfrm>
            <a:off x="300620" y="2801596"/>
            <a:ext cx="4955639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078" name="Google Shape;1078;p47"/>
          <p:cNvCxnSpPr/>
          <p:nvPr/>
        </p:nvCxnSpPr>
        <p:spPr>
          <a:xfrm>
            <a:off x="300619" y="2509615"/>
            <a:ext cx="4955639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47"/>
          <p:cNvCxnSpPr/>
          <p:nvPr/>
        </p:nvCxnSpPr>
        <p:spPr>
          <a:xfrm>
            <a:off x="300619" y="2080901"/>
            <a:ext cx="4955639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p47"/>
          <p:cNvCxnSpPr/>
          <p:nvPr/>
        </p:nvCxnSpPr>
        <p:spPr>
          <a:xfrm flipH="1" rot="10800000">
            <a:off x="261049" y="6321559"/>
            <a:ext cx="4999290" cy="7691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"/>
          <p:cNvSpPr txBox="1"/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</a:pPr>
            <a:r>
              <a:rPr lang="sk-SK"/>
              <a:t>Basic explanation</a:t>
            </a:r>
            <a:endParaRPr/>
          </a:p>
        </p:txBody>
      </p:sp>
      <p:sp>
        <p:nvSpPr>
          <p:cNvPr id="441" name="Google Shape;441;p5"/>
          <p:cNvSpPr txBox="1"/>
          <p:nvPr>
            <p:ph idx="1" type="body"/>
          </p:nvPr>
        </p:nvSpPr>
        <p:spPr>
          <a:xfrm>
            <a:off x="810419" y="3990612"/>
            <a:ext cx="7523162" cy="418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"/>
          <p:cNvSpPr txBox="1"/>
          <p:nvPr>
            <p:ph idx="1" type="body"/>
          </p:nvPr>
        </p:nvSpPr>
        <p:spPr>
          <a:xfrm>
            <a:off x="554400" y="1267200"/>
            <a:ext cx="6557600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None/>
            </a:pPr>
            <a:r>
              <a:rPr lang="sk-SK"/>
              <a:t>Grains, vessel and stick interact with each other</a:t>
            </a:r>
            <a:endParaRPr/>
          </a:p>
        </p:txBody>
      </p:sp>
      <p:sp>
        <p:nvSpPr>
          <p:cNvPr id="448" name="Google Shape;448;p6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entury Gothic"/>
              <a:buNone/>
            </a:pPr>
            <a:r>
              <a:rPr lang="sk-SK" sz="4400"/>
              <a:t>Friction and Pressure</a:t>
            </a:r>
            <a:endParaRPr sz="4400"/>
          </a:p>
        </p:txBody>
      </p:sp>
      <p:sp>
        <p:nvSpPr>
          <p:cNvPr id="449" name="Google Shape;449;p6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450" name="Google Shape;450;p6"/>
          <p:cNvSpPr/>
          <p:nvPr/>
        </p:nvSpPr>
        <p:spPr>
          <a:xfrm rot="5400000">
            <a:off x="4467249" y="5749165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6"/>
          <p:cNvSpPr/>
          <p:nvPr/>
        </p:nvSpPr>
        <p:spPr>
          <a:xfrm rot="5400000">
            <a:off x="1233249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"/>
          <p:cNvSpPr/>
          <p:nvPr/>
        </p:nvSpPr>
        <p:spPr>
          <a:xfrm rot="5400000">
            <a:off x="6081600" y="5749165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"/>
          <p:cNvSpPr/>
          <p:nvPr/>
        </p:nvSpPr>
        <p:spPr>
          <a:xfrm rot="5400000">
            <a:off x="7695951" y="5740144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6"/>
          <p:cNvSpPr txBox="1"/>
          <p:nvPr/>
        </p:nvSpPr>
        <p:spPr>
          <a:xfrm>
            <a:off x="592101" y="6112078"/>
            <a:ext cx="13628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sk-SK" sz="1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</a:t>
            </a:r>
            <a:endParaRPr/>
          </a:p>
        </p:txBody>
      </p:sp>
      <p:sp>
        <p:nvSpPr>
          <p:cNvPr id="455" name="Google Shape;455;p6"/>
          <p:cNvSpPr txBox="1"/>
          <p:nvPr/>
        </p:nvSpPr>
        <p:spPr>
          <a:xfrm>
            <a:off x="2286608" y="6097961"/>
            <a:ext cx="12025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sk-SK" sz="1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Explanation</a:t>
            </a:r>
            <a:endParaRPr/>
          </a:p>
        </p:txBody>
      </p:sp>
      <p:sp>
        <p:nvSpPr>
          <p:cNvPr id="456" name="Google Shape;456;p6"/>
          <p:cNvSpPr txBox="1"/>
          <p:nvPr/>
        </p:nvSpPr>
        <p:spPr>
          <a:xfrm>
            <a:off x="4129871" y="6097960"/>
            <a:ext cx="7553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sk-SK" sz="1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</a:t>
            </a:r>
            <a:endParaRPr/>
          </a:p>
        </p:txBody>
      </p:sp>
      <p:sp>
        <p:nvSpPr>
          <p:cNvPr id="457" name="Google Shape;457;p6"/>
          <p:cNvSpPr txBox="1"/>
          <p:nvPr/>
        </p:nvSpPr>
        <p:spPr>
          <a:xfrm>
            <a:off x="5780289" y="6097959"/>
            <a:ext cx="683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sk-SK" sz="1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Setup</a:t>
            </a:r>
            <a:endParaRPr/>
          </a:p>
        </p:txBody>
      </p:sp>
      <p:sp>
        <p:nvSpPr>
          <p:cNvPr id="458" name="Google Shape;458;p6"/>
          <p:cNvSpPr txBox="1"/>
          <p:nvPr/>
        </p:nvSpPr>
        <p:spPr>
          <a:xfrm>
            <a:off x="7326512" y="6097958"/>
            <a:ext cx="8194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sk-SK" sz="1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Graphs</a:t>
            </a:r>
            <a:endParaRPr/>
          </a:p>
        </p:txBody>
      </p:sp>
      <p:sp>
        <p:nvSpPr>
          <p:cNvPr id="459" name="Google Shape;459;p6"/>
          <p:cNvSpPr/>
          <p:nvPr/>
        </p:nvSpPr>
        <p:spPr>
          <a:xfrm rot="5400000">
            <a:off x="2852898" y="5749165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Google Shape;460;p6"/>
          <p:cNvPicPr preferRelativeResize="0"/>
          <p:nvPr/>
        </p:nvPicPr>
        <p:blipFill rotWithShape="1">
          <a:blip r:embed="rId3">
            <a:alphaModFix/>
          </a:blip>
          <a:srcRect b="0" l="50960" r="0" t="0"/>
          <a:stretch/>
        </p:blipFill>
        <p:spPr>
          <a:xfrm>
            <a:off x="4123627" y="1932996"/>
            <a:ext cx="1768284" cy="1908000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461" name="Google Shape;46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6023" y="1930122"/>
            <a:ext cx="2435077" cy="3956086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462" name="Google Shape;46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802" y="1981591"/>
            <a:ext cx="3183611" cy="3183611"/>
          </a:xfrm>
          <a:prstGeom prst="rect">
            <a:avLst/>
          </a:prstGeom>
          <a:noFill/>
          <a:ln cap="sq" cmpd="sng" w="762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463" name="Google Shape;463;p6"/>
          <p:cNvPicPr preferRelativeResize="0"/>
          <p:nvPr/>
        </p:nvPicPr>
        <p:blipFill rotWithShape="1">
          <a:blip r:embed="rId3">
            <a:alphaModFix/>
          </a:blip>
          <a:srcRect b="0" l="2271" r="48466" t="0"/>
          <a:stretch/>
        </p:blipFill>
        <p:spPr>
          <a:xfrm>
            <a:off x="4115559" y="3978208"/>
            <a:ext cx="1776352" cy="1908000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464" name="Google Shape;464;p6"/>
          <p:cNvGrpSpPr/>
          <p:nvPr/>
        </p:nvGrpSpPr>
        <p:grpSpPr>
          <a:xfrm>
            <a:off x="-252271" y="3014042"/>
            <a:ext cx="9733280" cy="1527568"/>
            <a:chOff x="-359102" y="4404513"/>
            <a:chExt cx="9733280" cy="1527568"/>
          </a:xfrm>
        </p:grpSpPr>
        <p:sp>
          <p:nvSpPr>
            <p:cNvPr id="465" name="Google Shape;465;p6"/>
            <p:cNvSpPr/>
            <p:nvPr/>
          </p:nvSpPr>
          <p:spPr>
            <a:xfrm>
              <a:off x="-359102" y="4404513"/>
              <a:ext cx="9733280" cy="1527568"/>
            </a:xfrm>
            <a:prstGeom prst="rect">
              <a:avLst/>
            </a:prstGeom>
            <a:solidFill>
              <a:srgbClr val="00B050">
                <a:alpha val="7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6"/>
            <p:cNvSpPr txBox="1"/>
            <p:nvPr/>
          </p:nvSpPr>
          <p:spPr>
            <a:xfrm>
              <a:off x="503310" y="4792242"/>
              <a:ext cx="798888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sk-SK" sz="4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Pressure increases friction force</a:t>
              </a:r>
              <a:endPara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67" name="Google Shape;467;p6"/>
          <p:cNvSpPr txBox="1"/>
          <p:nvPr/>
        </p:nvSpPr>
        <p:spPr>
          <a:xfrm>
            <a:off x="845700" y="5432104"/>
            <a:ext cx="2643481" cy="39895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9441" l="-1593" r="-226" t="0"/>
            </a:stretch>
          </a:blipFill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"/>
          <p:cNvSpPr txBox="1"/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</a:pPr>
            <a:r>
              <a:rPr lang="sk-SK"/>
              <a:t>Further theory</a:t>
            </a:r>
            <a:endParaRPr/>
          </a:p>
        </p:txBody>
      </p:sp>
      <p:sp>
        <p:nvSpPr>
          <p:cNvPr id="473" name="Google Shape;473;p7"/>
          <p:cNvSpPr txBox="1"/>
          <p:nvPr>
            <p:ph idx="1" type="body"/>
          </p:nvPr>
        </p:nvSpPr>
        <p:spPr>
          <a:xfrm>
            <a:off x="810419" y="3990612"/>
            <a:ext cx="7523162" cy="418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sk-SK"/>
              <a:t>Detailed investigation of phenomenon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"/>
          <p:cNvSpPr txBox="1"/>
          <p:nvPr>
            <p:ph idx="1" type="body"/>
          </p:nvPr>
        </p:nvSpPr>
        <p:spPr>
          <a:xfrm>
            <a:off x="554399" y="1267200"/>
            <a:ext cx="4847489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None/>
            </a:pPr>
            <a:r>
              <a:rPr lang="sk-SK"/>
              <a:t>Visualization of intermolecular forces</a:t>
            </a:r>
            <a:endParaRPr/>
          </a:p>
        </p:txBody>
      </p:sp>
      <p:sp>
        <p:nvSpPr>
          <p:cNvPr id="480" name="Google Shape;480;p8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5400"/>
              <a:buFont typeface="Century Gothic"/>
              <a:buNone/>
            </a:pPr>
            <a:r>
              <a:rPr lang="sk-SK"/>
              <a:t>Force chains</a:t>
            </a:r>
            <a:endParaRPr/>
          </a:p>
        </p:txBody>
      </p:sp>
      <p:sp>
        <p:nvSpPr>
          <p:cNvPr id="481" name="Google Shape;481;p8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482" name="Google Shape;482;p8"/>
          <p:cNvSpPr/>
          <p:nvPr/>
        </p:nvSpPr>
        <p:spPr>
          <a:xfrm rot="5400000">
            <a:off x="1233249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8"/>
          <p:cNvSpPr/>
          <p:nvPr/>
        </p:nvSpPr>
        <p:spPr>
          <a:xfrm rot="5400000">
            <a:off x="6081600" y="5749165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8"/>
          <p:cNvSpPr/>
          <p:nvPr/>
        </p:nvSpPr>
        <p:spPr>
          <a:xfrm rot="5400000">
            <a:off x="7695951" y="5740144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8"/>
          <p:cNvSpPr txBox="1"/>
          <p:nvPr/>
        </p:nvSpPr>
        <p:spPr>
          <a:xfrm>
            <a:off x="592101" y="6112078"/>
            <a:ext cx="13628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</a:t>
            </a:r>
            <a:endParaRPr/>
          </a:p>
        </p:txBody>
      </p:sp>
      <p:sp>
        <p:nvSpPr>
          <p:cNvPr id="486" name="Google Shape;486;p8"/>
          <p:cNvSpPr txBox="1"/>
          <p:nvPr/>
        </p:nvSpPr>
        <p:spPr>
          <a:xfrm>
            <a:off x="2286608" y="6097961"/>
            <a:ext cx="12025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Explanation</a:t>
            </a:r>
            <a:endParaRPr/>
          </a:p>
        </p:txBody>
      </p:sp>
      <p:sp>
        <p:nvSpPr>
          <p:cNvPr id="487" name="Google Shape;487;p8"/>
          <p:cNvSpPr txBox="1"/>
          <p:nvPr/>
        </p:nvSpPr>
        <p:spPr>
          <a:xfrm>
            <a:off x="4129871" y="6097960"/>
            <a:ext cx="7553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</a:t>
            </a:r>
            <a:endParaRPr/>
          </a:p>
        </p:txBody>
      </p:sp>
      <p:sp>
        <p:nvSpPr>
          <p:cNvPr id="488" name="Google Shape;488;p8"/>
          <p:cNvSpPr txBox="1"/>
          <p:nvPr/>
        </p:nvSpPr>
        <p:spPr>
          <a:xfrm>
            <a:off x="5780289" y="6097959"/>
            <a:ext cx="683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Setup</a:t>
            </a:r>
            <a:endParaRPr/>
          </a:p>
        </p:txBody>
      </p:sp>
      <p:sp>
        <p:nvSpPr>
          <p:cNvPr id="489" name="Google Shape;489;p8"/>
          <p:cNvSpPr txBox="1"/>
          <p:nvPr/>
        </p:nvSpPr>
        <p:spPr>
          <a:xfrm>
            <a:off x="7326512" y="6097958"/>
            <a:ext cx="8194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Graphs</a:t>
            </a:r>
            <a:endParaRPr/>
          </a:p>
        </p:txBody>
      </p:sp>
      <p:sp>
        <p:nvSpPr>
          <p:cNvPr id="490" name="Google Shape;490;p8"/>
          <p:cNvSpPr/>
          <p:nvPr/>
        </p:nvSpPr>
        <p:spPr>
          <a:xfrm rot="5400000">
            <a:off x="4457461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8"/>
          <p:cNvSpPr/>
          <p:nvPr/>
        </p:nvSpPr>
        <p:spPr>
          <a:xfrm rot="5400000">
            <a:off x="2841853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2" name="Google Shape;4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280" y="1853275"/>
            <a:ext cx="2528179" cy="2726329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93" name="Google Shape;49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7608" y="1853906"/>
            <a:ext cx="5658572" cy="2725697"/>
          </a:xfrm>
          <a:prstGeom prst="rect">
            <a:avLst/>
          </a:prstGeom>
          <a:noFill/>
          <a:ln cap="sq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94" name="Google Shape;494;p8"/>
          <p:cNvSpPr txBox="1"/>
          <p:nvPr/>
        </p:nvSpPr>
        <p:spPr>
          <a:xfrm>
            <a:off x="532259" y="4619079"/>
            <a:ext cx="2527200" cy="461665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 grains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8"/>
          <p:cNvSpPr txBox="1"/>
          <p:nvPr/>
        </p:nvSpPr>
        <p:spPr>
          <a:xfrm>
            <a:off x="3317608" y="4619079"/>
            <a:ext cx="5659200" cy="461665"/>
          </a:xfrm>
          <a:prstGeom prst="rect">
            <a:avLst/>
          </a:prstGeom>
          <a:solidFill>
            <a:srgbClr val="FFC000">
              <a:alpha val="29019"/>
            </a:srgbClr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Outer pressure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8"/>
          <p:cNvSpPr txBox="1"/>
          <p:nvPr/>
        </p:nvSpPr>
        <p:spPr>
          <a:xfrm>
            <a:off x="413204" y="5165679"/>
            <a:ext cx="856297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Claudia Cogné, Emmanuel Bellenger, Mohamed Guessasma, Christine Pélegris, Nabil Ferguen: A numerical model for predicting effective thermal conductivities of alumina/Al composites  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https://en.wikipedia.org/wiki/Force_chain#cite_ref-Kondic2012_2-0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Daniel N. Wilke: Traction chain networks: Insights beyond force chain networks for non-spherical particle systems</a:t>
            </a: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Kondic, L.; Goullet, A.; O'Hern, C. S.; Kramar, M.; Mischaikow, K.; Behringer, R. P. (2012). "Topology of force networks in compressed granular media". EPL. 97 (5): 54001.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"/>
          <p:cNvSpPr/>
          <p:nvPr/>
        </p:nvSpPr>
        <p:spPr>
          <a:xfrm rot="5400000">
            <a:off x="1233249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9"/>
          <p:cNvSpPr/>
          <p:nvPr/>
        </p:nvSpPr>
        <p:spPr>
          <a:xfrm rot="5400000">
            <a:off x="6081600" y="5749165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9"/>
          <p:cNvSpPr txBox="1"/>
          <p:nvPr>
            <p:ph idx="1" type="body"/>
          </p:nvPr>
        </p:nvSpPr>
        <p:spPr>
          <a:xfrm>
            <a:off x="554400" y="1269211"/>
            <a:ext cx="3905840" cy="41999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None/>
            </a:pPr>
            <a:r>
              <a:rPr lang="sk-SK"/>
              <a:t>Description of ideal conditions</a:t>
            </a:r>
            <a:endParaRPr/>
          </a:p>
        </p:txBody>
      </p:sp>
      <p:sp>
        <p:nvSpPr>
          <p:cNvPr id="505" name="Google Shape;505;p9"/>
          <p:cNvSpPr txBox="1"/>
          <p:nvPr>
            <p:ph type="title"/>
          </p:nvPr>
        </p:nvSpPr>
        <p:spPr>
          <a:xfrm>
            <a:off x="554400" y="342000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5400"/>
              <a:buFont typeface="Century Gothic"/>
              <a:buNone/>
            </a:pPr>
            <a:r>
              <a:rPr lang="sk-SK"/>
              <a:t>Forces analysis</a:t>
            </a:r>
            <a:endParaRPr/>
          </a:p>
        </p:txBody>
      </p:sp>
      <p:sp>
        <p:nvSpPr>
          <p:cNvPr id="506" name="Google Shape;506;p9"/>
          <p:cNvSpPr txBox="1"/>
          <p:nvPr>
            <p:ph idx="12" type="sldNum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425" lIns="68900" spcFirstLastPara="1" rIns="68900" wrap="square" tIns="34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507" name="Google Shape;507;p9"/>
          <p:cNvSpPr/>
          <p:nvPr/>
        </p:nvSpPr>
        <p:spPr>
          <a:xfrm rot="5400000">
            <a:off x="7695951" y="5740144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9"/>
          <p:cNvSpPr txBox="1"/>
          <p:nvPr/>
        </p:nvSpPr>
        <p:spPr>
          <a:xfrm>
            <a:off x="592101" y="6112078"/>
            <a:ext cx="13628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Phenomenon</a:t>
            </a:r>
            <a:endParaRPr/>
          </a:p>
        </p:txBody>
      </p:sp>
      <p:sp>
        <p:nvSpPr>
          <p:cNvPr id="509" name="Google Shape;509;p9"/>
          <p:cNvSpPr txBox="1"/>
          <p:nvPr/>
        </p:nvSpPr>
        <p:spPr>
          <a:xfrm>
            <a:off x="2286608" y="6097961"/>
            <a:ext cx="12025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Explanation</a:t>
            </a:r>
            <a:endParaRPr/>
          </a:p>
        </p:txBody>
      </p:sp>
      <p:sp>
        <p:nvSpPr>
          <p:cNvPr id="510" name="Google Shape;510;p9"/>
          <p:cNvSpPr txBox="1"/>
          <p:nvPr/>
        </p:nvSpPr>
        <p:spPr>
          <a:xfrm>
            <a:off x="4129871" y="6097960"/>
            <a:ext cx="7553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Theory</a:t>
            </a:r>
            <a:endParaRPr/>
          </a:p>
        </p:txBody>
      </p:sp>
      <p:sp>
        <p:nvSpPr>
          <p:cNvPr id="511" name="Google Shape;511;p9"/>
          <p:cNvSpPr txBox="1"/>
          <p:nvPr/>
        </p:nvSpPr>
        <p:spPr>
          <a:xfrm>
            <a:off x="5780289" y="6097959"/>
            <a:ext cx="683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Setup</a:t>
            </a:r>
            <a:endParaRPr/>
          </a:p>
        </p:txBody>
      </p:sp>
      <p:sp>
        <p:nvSpPr>
          <p:cNvPr id="512" name="Google Shape;512;p9"/>
          <p:cNvSpPr txBox="1"/>
          <p:nvPr/>
        </p:nvSpPr>
        <p:spPr>
          <a:xfrm>
            <a:off x="7326512" y="6097958"/>
            <a:ext cx="8194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Graphs</a:t>
            </a:r>
            <a:endParaRPr/>
          </a:p>
        </p:txBody>
      </p:sp>
      <p:sp>
        <p:nvSpPr>
          <p:cNvPr id="513" name="Google Shape;513;p9"/>
          <p:cNvSpPr/>
          <p:nvPr/>
        </p:nvSpPr>
        <p:spPr>
          <a:xfrm rot="5400000">
            <a:off x="4457461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rgbClr val="447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9"/>
          <p:cNvSpPr/>
          <p:nvPr/>
        </p:nvSpPr>
        <p:spPr>
          <a:xfrm rot="5400000">
            <a:off x="2841853" y="5756570"/>
            <a:ext cx="80578" cy="14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9"/>
          <p:cNvSpPr/>
          <p:nvPr/>
        </p:nvSpPr>
        <p:spPr>
          <a:xfrm>
            <a:off x="2300492" y="3913574"/>
            <a:ext cx="2700000" cy="428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EC0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000">
                <a:solidFill>
                  <a:srgbClr val="EC008C"/>
                </a:solidFill>
                <a:latin typeface="Arial"/>
                <a:ea typeface="Arial"/>
                <a:cs typeface="Arial"/>
                <a:sym typeface="Arial"/>
              </a:rPr>
              <a:t>Pressure force</a:t>
            </a:r>
            <a:endParaRPr b="1" sz="2000">
              <a:solidFill>
                <a:srgbClr val="EC00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9"/>
          <p:cNvSpPr/>
          <p:nvPr/>
        </p:nvSpPr>
        <p:spPr>
          <a:xfrm>
            <a:off x="2286608" y="1952191"/>
            <a:ext cx="2700000" cy="4538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175B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0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Pull force</a:t>
            </a:r>
            <a:endParaRPr b="1" sz="200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9"/>
          <p:cNvSpPr/>
          <p:nvPr/>
        </p:nvSpPr>
        <p:spPr>
          <a:xfrm>
            <a:off x="2300492" y="2532711"/>
            <a:ext cx="2700000" cy="452656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EC00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000">
                <a:solidFill>
                  <a:srgbClr val="FEC00F"/>
                </a:solidFill>
                <a:latin typeface="Arial"/>
                <a:ea typeface="Arial"/>
                <a:cs typeface="Arial"/>
                <a:sym typeface="Arial"/>
              </a:rPr>
              <a:t>Gravitational force</a:t>
            </a:r>
            <a:endParaRPr b="1" sz="2000">
              <a:solidFill>
                <a:srgbClr val="FEC00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9"/>
          <p:cNvSpPr/>
          <p:nvPr/>
        </p:nvSpPr>
        <p:spPr>
          <a:xfrm>
            <a:off x="2289355" y="4489716"/>
            <a:ext cx="2700000" cy="428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EB1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000">
                <a:solidFill>
                  <a:srgbClr val="1EB150"/>
                </a:solidFill>
                <a:latin typeface="Arial"/>
                <a:ea typeface="Arial"/>
                <a:cs typeface="Arial"/>
                <a:sym typeface="Arial"/>
              </a:rPr>
              <a:t>Friction force</a:t>
            </a:r>
            <a:endParaRPr b="1" sz="2000">
              <a:solidFill>
                <a:srgbClr val="1EB1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3197" y="1258802"/>
            <a:ext cx="3297058" cy="436214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9"/>
          <p:cNvSpPr txBox="1"/>
          <p:nvPr/>
        </p:nvSpPr>
        <p:spPr>
          <a:xfrm>
            <a:off x="2300492" y="2982370"/>
            <a:ext cx="2700000" cy="646331"/>
          </a:xfrm>
          <a:prstGeom prst="rect">
            <a:avLst/>
          </a:prstGeom>
          <a:solidFill>
            <a:srgbClr val="FEC00F"/>
          </a:solidFill>
          <a:ln cap="flat" cmpd="sng" w="38100">
            <a:solidFill>
              <a:srgbClr val="FEC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Separation of vessel and stick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9"/>
          <p:cNvSpPr txBox="1"/>
          <p:nvPr/>
        </p:nvSpPr>
        <p:spPr>
          <a:xfrm>
            <a:off x="2286608" y="4925196"/>
            <a:ext cx="2700000" cy="369332"/>
          </a:xfrm>
          <a:prstGeom prst="rect">
            <a:avLst/>
          </a:prstGeom>
          <a:solidFill>
            <a:srgbClr val="1EB150"/>
          </a:solidFill>
          <a:ln cap="flat" cmpd="sng" w="38100">
            <a:solidFill>
              <a:srgbClr val="1EB1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 stays in the vessel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9"/>
          <p:cNvSpPr txBox="1"/>
          <p:nvPr/>
        </p:nvSpPr>
        <p:spPr>
          <a:xfrm>
            <a:off x="479292" y="5494466"/>
            <a:ext cx="86647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Jan Kleinert: Simulating Granular Material using Nonsmooth Time-Stepping and a Matrix-free Interior Point Method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Peters, J. F.; Muthuswamy, M.; Wibowo, J.; Tordesillas, A. (2005). "Characterization of force chains in granular material". Physical Review E. 72 (4 Pt 1): 041307.</a:t>
            </a:r>
            <a:endParaRPr sz="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Tomaso Aste, Tiziana Di Matteo, Enrico Galleani d´Agliano:  Stress transmission in granular materials</a:t>
            </a:r>
            <a:endParaRPr sz="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https://web.physics.ucsb.edu/~complex/research/granular.html#ForceNumber</a:t>
            </a:r>
            <a:endParaRPr/>
          </a:p>
        </p:txBody>
      </p:sp>
      <p:pic>
        <p:nvPicPr>
          <p:cNvPr descr="Force chains through a disordered granular packing made by a mixture of photoelastic disks with two different sizes. The luminosity is proportional to the amount of stress carried [18]." id="523" name="Google Shape;523;p9"/>
          <p:cNvPicPr preferRelativeResize="0"/>
          <p:nvPr/>
        </p:nvPicPr>
        <p:blipFill rotWithShape="1">
          <a:blip r:embed="rId4">
            <a:alphaModFix/>
          </a:blip>
          <a:srcRect b="12488" l="0" r="0" t="0"/>
          <a:stretch/>
        </p:blipFill>
        <p:spPr>
          <a:xfrm>
            <a:off x="6852208" y="342000"/>
            <a:ext cx="1293760" cy="1507786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Granular Materials" id="524" name="Google Shape;52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101" y="1939489"/>
            <a:ext cx="1304739" cy="3233085"/>
          </a:xfrm>
          <a:prstGeom prst="rect">
            <a:avLst/>
          </a:prstGeom>
          <a:noFill/>
          <a:ln cap="sq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tív balík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p_template_26">
  <a:themeElements>
    <a:clrScheme name="Motív balíka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2023-02-23T17:20:07Z</dcterms:created>
  <dc:creator>katka.gersova@gmail.com</dc:creator>
</cp:coreProperties>
</file>